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theme/themeOverride2.xml" ContentType="application/vnd.openxmlformats-officedocument.themeOverride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5.xml" ContentType="application/vnd.openxmlformats-officedocument.presentationml.tags+xml"/>
  <Override PartName="/ppt/comments/comment1.xml" ContentType="application/vnd.openxmlformats-officedocument.presentationml.comment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22"/>
  </p:notesMasterIdLst>
  <p:sldIdLst>
    <p:sldId id="304" r:id="rId4"/>
    <p:sldId id="374" r:id="rId5"/>
    <p:sldId id="341" r:id="rId6"/>
    <p:sldId id="366" r:id="rId7"/>
    <p:sldId id="367" r:id="rId8"/>
    <p:sldId id="325" r:id="rId9"/>
    <p:sldId id="371" r:id="rId10"/>
    <p:sldId id="324" r:id="rId11"/>
    <p:sldId id="267" r:id="rId12"/>
    <p:sldId id="266" r:id="rId13"/>
    <p:sldId id="368" r:id="rId14"/>
    <p:sldId id="373" r:id="rId15"/>
    <p:sldId id="372" r:id="rId16"/>
    <p:sldId id="369" r:id="rId17"/>
    <p:sldId id="338" r:id="rId18"/>
    <p:sldId id="313" r:id="rId19"/>
    <p:sldId id="342" r:id="rId20"/>
    <p:sldId id="370" r:id="rId21"/>
  </p:sldIdLst>
  <p:sldSz cx="10969625" cy="6170613"/>
  <p:notesSz cx="6858000" cy="9144000"/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D5D485C-9C6C-4E77-958D-3AD35F9BB7F0}">
          <p14:sldIdLst>
            <p14:sldId id="304"/>
            <p14:sldId id="374"/>
          </p14:sldIdLst>
        </p14:section>
        <p14:section name="Status Quo" id="{59F7F6EF-AE08-499A-8301-2E2AEC865D8C}">
          <p14:sldIdLst>
            <p14:sldId id="341"/>
            <p14:sldId id="366"/>
            <p14:sldId id="367"/>
            <p14:sldId id="325"/>
            <p14:sldId id="371"/>
            <p14:sldId id="324"/>
            <p14:sldId id="267"/>
            <p14:sldId id="266"/>
            <p14:sldId id="368"/>
            <p14:sldId id="373"/>
            <p14:sldId id="372"/>
            <p14:sldId id="369"/>
            <p14:sldId id="338"/>
            <p14:sldId id="313"/>
            <p14:sldId id="342"/>
          </p14:sldIdLst>
        </p14:section>
        <p14:section name="Backups" id="{EED70F78-BD2D-4DE9-B930-11AB2438B779}">
          <p14:sldIdLst>
            <p14:sldId id="370"/>
          </p14:sldIdLst>
        </p14:section>
        <p14:section name="Backups" id="{EDFAD205-5537-4D98-ADAF-BB432DC9F8D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 Olaf (CI/ITE)" initials="KO(" lastIdx="17" clrIdx="0">
    <p:extLst>
      <p:ext uri="{19B8F6BF-5375-455C-9EA6-DF929625EA0E}">
        <p15:presenceInfo xmlns:p15="http://schemas.microsoft.com/office/powerpoint/2012/main" userId="Kramer Olaf (CI/IT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08427E"/>
    <a:srgbClr val="6FB9E2"/>
    <a:srgbClr val="0E78C5"/>
    <a:srgbClr val="424C58"/>
    <a:srgbClr val="288C3F"/>
    <a:srgbClr val="88BC6E"/>
    <a:srgbClr val="235BA3"/>
    <a:srgbClr val="473E8F"/>
    <a:srgbClr val="D51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3886" autoAdjust="0"/>
  </p:normalViewPr>
  <p:slideViewPr>
    <p:cSldViewPr snapToGrid="0">
      <p:cViewPr varScale="1">
        <p:scale>
          <a:sx n="89" d="100"/>
          <a:sy n="89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1T16:12:47.025" idx="17">
    <p:pos x="10" y="10"/>
    <p:text>Kreis schliessen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BC5-B92E-4DFC-8C0E-EB3EA89778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4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07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0" hangingPunct="0"/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Change of RB organization from component centric to system centric development has reached the BUs and the challenges of ACE are obvious.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8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0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D48B2-9EB0-4B37-9B35-FC11E2EA53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65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49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Graphic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Add Closing Phrase</a:t>
            </a:r>
            <a:endParaRPr lang="de-DE" dirty="0"/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15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ustom 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Chapter Title</a:t>
            </a:r>
            <a:endParaRPr lang="de-DE" dirty="0"/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de-DE"/>
              <a:t>“Add Quotation”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de-DE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Bosch Conversations 2019, Germany </a:t>
            </a:r>
            <a:endParaRPr kumimoji="0" lang="en-GB" sz="5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C/TED7 | 2019-05-26</a:t>
            </a:r>
            <a:endParaRPr kumimoji="0" lang="de-DE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© Robert Bosch GmbH 2019. All rights reserved, also regarding any disposal, exploitation, reproduction, editing, distribution, as well as in the event of applications for industrial property rights.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>
                <a:solidFill>
                  <a:schemeClr val="tx1"/>
                </a:solidFill>
              </a:rPr>
              <a:t>%repositoryremark%</a:t>
            </a:r>
            <a:r>
              <a:rPr lang="de-DE" sz="600" kern="0" baseline="0">
                <a:solidFill>
                  <a:srgbClr val="B2B3B5"/>
                </a:solidFill>
              </a:rPr>
              <a:t>%copyright%</a:t>
            </a:r>
            <a:endParaRPr lang="de-DE" sz="600" kern="0" baseline="0" dirty="0">
              <a:solidFill>
                <a:srgbClr val="B2B3B5"/>
              </a:solidFill>
            </a:endParaRP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de-DE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  <p:sldLayoutId id="2147483731" r:id="rId18"/>
    <p:sldLayoutId id="2147483712" r:id="rId19"/>
    <p:sldLayoutId id="2147483748" r:id="rId20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5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tags" Target="../tags/tag5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5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5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g"/><Relationship Id="rId4" Type="http://schemas.openxmlformats.org/officeDocument/2006/relationships/tags" Target="../tags/tag56.xml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0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noFill/>
          <a:effectLst>
            <a:glow rad="762000">
              <a:schemeClr val="accent4">
                <a:satMod val="175000"/>
                <a:alpha val="3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700" dirty="0" smtClean="0">
                <a:effectLst/>
              </a:rPr>
              <a:t>Requirements </a:t>
            </a:r>
            <a:r>
              <a:rPr lang="en-US" sz="6700" dirty="0">
                <a:effectLst/>
              </a:rPr>
              <a:t>and </a:t>
            </a:r>
            <a:r>
              <a:rPr lang="en-US" sz="6700" dirty="0" smtClean="0">
                <a:effectLst/>
              </a:rPr>
              <a:t>Objectives for holistic PLM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2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4297209" y="1869842"/>
            <a:ext cx="6346641" cy="442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vert="horz" lIns="72000" tIns="72000" rIns="0" bIns="0" rtlCol="0">
            <a:noAutofit/>
          </a:bodyPr>
          <a:lstStyle/>
          <a:p>
            <a:pPr marL="228600" indent="-228600" defTabSz="914333">
              <a:spcBef>
                <a:spcPts val="500"/>
              </a:spcBef>
              <a:buFont typeface="+mj-lt"/>
              <a:buAutoNum type="arabicPeriod" startAt="6"/>
            </a:pPr>
            <a:endParaRPr lang="en-GB" sz="1200" dirty="0">
              <a:latin typeface="+mn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4297209" y="2468374"/>
            <a:ext cx="6346641" cy="442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vert="horz" lIns="72000" tIns="72000" rIns="0" bIns="0" rtlCol="0">
            <a:noAutofit/>
          </a:bodyPr>
          <a:lstStyle/>
          <a:p>
            <a:pPr marL="228600" indent="-228600" defTabSz="914333">
              <a:spcBef>
                <a:spcPts val="500"/>
              </a:spcBef>
              <a:buFont typeface="+mj-lt"/>
              <a:buAutoNum type="arabicPeriod" startAt="6"/>
            </a:pPr>
            <a:endParaRPr lang="en-GB" sz="1200" dirty="0">
              <a:latin typeface="+mn-lt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297209" y="3035549"/>
            <a:ext cx="6346641" cy="442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vert="horz" lIns="72000" tIns="72000" rIns="0" bIns="0" rtlCol="0">
            <a:noAutofit/>
          </a:bodyPr>
          <a:lstStyle/>
          <a:p>
            <a:pPr marL="228600" indent="-228600" defTabSz="914333">
              <a:spcBef>
                <a:spcPts val="500"/>
              </a:spcBef>
              <a:buFont typeface="+mj-lt"/>
              <a:buAutoNum type="arabicPeriod" startAt="6"/>
            </a:pPr>
            <a:endParaRPr lang="en-GB" sz="1200" dirty="0">
              <a:latin typeface="+mn-lt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4297209" y="3617026"/>
            <a:ext cx="6346641" cy="442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vert="horz" lIns="72000" tIns="72000" rIns="0" bIns="0" rtlCol="0">
            <a:noAutofit/>
          </a:bodyPr>
          <a:lstStyle/>
          <a:p>
            <a:pPr marL="228600" indent="-228600" defTabSz="914333">
              <a:spcBef>
                <a:spcPts val="500"/>
              </a:spcBef>
              <a:buFont typeface="+mj-lt"/>
              <a:buAutoNum type="arabicPeriod" startAt="6"/>
            </a:pPr>
            <a:endParaRPr lang="en-GB" sz="1200" dirty="0">
              <a:latin typeface="+mn-lt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4297209" y="4203957"/>
            <a:ext cx="6346641" cy="442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vert="horz" lIns="72000" tIns="72000" rIns="0" bIns="0" rtlCol="0">
            <a:noAutofit/>
          </a:bodyPr>
          <a:lstStyle/>
          <a:p>
            <a:pPr marL="228600" indent="-228600" defTabSz="914333">
              <a:spcBef>
                <a:spcPts val="500"/>
              </a:spcBef>
              <a:buFont typeface="+mj-lt"/>
              <a:buAutoNum type="arabicPeriod" startAt="6"/>
            </a:pPr>
            <a:endParaRPr lang="en-GB" sz="1200" dirty="0">
              <a:latin typeface="+mn-lt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297209" y="1317859"/>
            <a:ext cx="6346641" cy="442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vert="horz" lIns="72000" tIns="72000" rIns="0" bIns="0" rtlCol="0">
            <a:noAutofit/>
          </a:bodyPr>
          <a:lstStyle/>
          <a:p>
            <a:pPr marL="228600" indent="-228600" defTabSz="914333">
              <a:spcBef>
                <a:spcPts val="500"/>
              </a:spcBef>
              <a:buFont typeface="+mj-lt"/>
              <a:buAutoNum type="arabicPeriod" startAt="6"/>
            </a:pPr>
            <a:endParaRPr lang="en-GB" sz="1200" dirty="0">
              <a:latin typeface="+mn-lt"/>
            </a:endParaRPr>
          </a:p>
        </p:txBody>
      </p:sp>
      <p:sp>
        <p:nvSpPr>
          <p:cNvPr id="8" name="Ellipse 7"/>
          <p:cNvSpPr>
            <a:spLocks/>
          </p:cNvSpPr>
          <p:nvPr/>
        </p:nvSpPr>
        <p:spPr>
          <a:xfrm>
            <a:off x="4104867" y="3032960"/>
            <a:ext cx="434009" cy="443948"/>
          </a:xfrm>
          <a:prstGeom prst="ellipse">
            <a:avLst/>
          </a:prstGeom>
          <a:solidFill>
            <a:srgbClr val="1399A0"/>
          </a:solidFill>
          <a:ln w="9525" cap="flat" cmpd="sng" algn="ctr">
            <a:solidFill>
              <a:srgbClr val="1399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Ellipse 8"/>
          <p:cNvSpPr>
            <a:spLocks/>
          </p:cNvSpPr>
          <p:nvPr/>
        </p:nvSpPr>
        <p:spPr>
          <a:xfrm>
            <a:off x="4104867" y="1866356"/>
            <a:ext cx="434009" cy="443948"/>
          </a:xfrm>
          <a:prstGeom prst="ellipse">
            <a:avLst/>
          </a:prstGeom>
          <a:solidFill>
            <a:srgbClr val="08427E"/>
          </a:solidFill>
          <a:ln w="9525" cap="flat" cmpd="sng" algn="ctr">
            <a:solidFill>
              <a:srgbClr val="0842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0" name="Ellipse 9"/>
          <p:cNvSpPr>
            <a:spLocks/>
          </p:cNvSpPr>
          <p:nvPr/>
        </p:nvSpPr>
        <p:spPr>
          <a:xfrm>
            <a:off x="4104867" y="2464115"/>
            <a:ext cx="434009" cy="443948"/>
          </a:xfrm>
          <a:prstGeom prst="ellipse">
            <a:avLst/>
          </a:prstGeom>
          <a:solidFill>
            <a:srgbClr val="0E78C5"/>
          </a:solidFill>
          <a:ln w="9525" cap="flat" cmpd="sng" algn="ctr">
            <a:solidFill>
              <a:srgbClr val="0E78C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3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/>
          <a:srcRect l="3792" r="5687"/>
          <a:stretch/>
        </p:blipFill>
        <p:spPr>
          <a:xfrm>
            <a:off x="259200" y="1691295"/>
            <a:ext cx="3452776" cy="2781697"/>
          </a:xfrm>
          <a:prstGeom prst="rect">
            <a:avLst/>
          </a:prstGeom>
        </p:spPr>
      </p:pic>
      <p:sp>
        <p:nvSpPr>
          <p:cNvPr id="6" name="Ellipse 5"/>
          <p:cNvSpPr>
            <a:spLocks/>
          </p:cNvSpPr>
          <p:nvPr/>
        </p:nvSpPr>
        <p:spPr>
          <a:xfrm>
            <a:off x="769080" y="1922953"/>
            <a:ext cx="540699" cy="800234"/>
          </a:xfrm>
          <a:prstGeom prst="ellipse">
            <a:avLst/>
          </a:prstGeom>
          <a:solidFill>
            <a:srgbClr val="08427E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2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7" name="Ellipse 6"/>
          <p:cNvSpPr>
            <a:spLocks/>
          </p:cNvSpPr>
          <p:nvPr/>
        </p:nvSpPr>
        <p:spPr>
          <a:xfrm>
            <a:off x="1251380" y="1842289"/>
            <a:ext cx="1459887" cy="690447"/>
          </a:xfrm>
          <a:prstGeom prst="ellipse">
            <a:avLst/>
          </a:prstGeom>
          <a:solidFill>
            <a:srgbClr val="1399A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Ellipse 10"/>
          <p:cNvSpPr>
            <a:spLocks/>
          </p:cNvSpPr>
          <p:nvPr/>
        </p:nvSpPr>
        <p:spPr>
          <a:xfrm>
            <a:off x="401118" y="1576808"/>
            <a:ext cx="951630" cy="362268"/>
          </a:xfrm>
          <a:prstGeom prst="ellipse">
            <a:avLst/>
          </a:prstGeom>
          <a:solidFill>
            <a:srgbClr val="3F136C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Ellipse 11"/>
          <p:cNvSpPr>
            <a:spLocks/>
          </p:cNvSpPr>
          <p:nvPr/>
        </p:nvSpPr>
        <p:spPr>
          <a:xfrm>
            <a:off x="513005" y="2711891"/>
            <a:ext cx="1261487" cy="362268"/>
          </a:xfrm>
          <a:prstGeom prst="ellipse">
            <a:avLst/>
          </a:prstGeom>
          <a:solidFill>
            <a:srgbClr val="0E78C5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3" name="Ellipse 12"/>
          <p:cNvSpPr>
            <a:spLocks/>
          </p:cNvSpPr>
          <p:nvPr/>
        </p:nvSpPr>
        <p:spPr>
          <a:xfrm rot="433189">
            <a:off x="2714152" y="1697214"/>
            <a:ext cx="743197" cy="1044340"/>
          </a:xfrm>
          <a:prstGeom prst="ellipse">
            <a:avLst/>
          </a:prstGeom>
          <a:solidFill>
            <a:srgbClr val="67B419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Ellipse 13"/>
          <p:cNvSpPr>
            <a:spLocks/>
          </p:cNvSpPr>
          <p:nvPr/>
        </p:nvSpPr>
        <p:spPr>
          <a:xfrm>
            <a:off x="4104866" y="3614738"/>
            <a:ext cx="442800" cy="442800"/>
          </a:xfrm>
          <a:prstGeom prst="ellipse">
            <a:avLst/>
          </a:prstGeom>
          <a:solidFill>
            <a:srgbClr val="67B419"/>
          </a:solidFill>
          <a:ln w="9525" cap="flat" cmpd="sng" algn="ctr">
            <a:solidFill>
              <a:srgbClr val="67B4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4630026" y="3133839"/>
            <a:ext cx="51392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Connection of requirements and Validation &amp; Verification</a:t>
            </a:r>
          </a:p>
        </p:txBody>
      </p:sp>
      <p:sp>
        <p:nvSpPr>
          <p:cNvPr id="22" name="Textfeld 21"/>
          <p:cNvSpPr txBox="1">
            <a:spLocks/>
          </p:cNvSpPr>
          <p:nvPr/>
        </p:nvSpPr>
        <p:spPr>
          <a:xfrm>
            <a:off x="4630026" y="1968132"/>
            <a:ext cx="58605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Connection of system design with component requirements level</a:t>
            </a:r>
          </a:p>
        </p:txBody>
      </p:sp>
      <p:sp>
        <p:nvSpPr>
          <p:cNvPr id="23" name="Textfeld 22"/>
          <p:cNvSpPr txBox="1">
            <a:spLocks/>
          </p:cNvSpPr>
          <p:nvPr/>
        </p:nvSpPr>
        <p:spPr>
          <a:xfrm>
            <a:off x="4630026" y="2566664"/>
            <a:ext cx="367248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Cross domain requirement management</a:t>
            </a:r>
            <a:endParaRPr kumimoji="0" lang="en-IN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24" name="Textfeld 23"/>
          <p:cNvSpPr txBox="1">
            <a:spLocks/>
          </p:cNvSpPr>
          <p:nvPr/>
        </p:nvSpPr>
        <p:spPr>
          <a:xfrm>
            <a:off x="4630026" y="3715316"/>
            <a:ext cx="51648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Test strategy capability and Validation data management</a:t>
            </a:r>
          </a:p>
        </p:txBody>
      </p:sp>
      <p:sp>
        <p:nvSpPr>
          <p:cNvPr id="30" name="Textfeld 29"/>
          <p:cNvSpPr txBox="1">
            <a:spLocks/>
          </p:cNvSpPr>
          <p:nvPr/>
        </p:nvSpPr>
        <p:spPr>
          <a:xfrm>
            <a:off x="4630026" y="1416149"/>
            <a:ext cx="320760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System</a:t>
            </a: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 requirement  management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 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31" name="Ellipse 30"/>
          <p:cNvSpPr>
            <a:spLocks/>
          </p:cNvSpPr>
          <p:nvPr/>
        </p:nvSpPr>
        <p:spPr>
          <a:xfrm>
            <a:off x="4104867" y="1315610"/>
            <a:ext cx="434009" cy="443948"/>
          </a:xfrm>
          <a:prstGeom prst="ellipse">
            <a:avLst/>
          </a:prstGeom>
          <a:solidFill>
            <a:srgbClr val="3F136C"/>
          </a:solidFill>
          <a:ln w="9525" cap="flat" cmpd="sng" algn="ctr">
            <a:solidFill>
              <a:srgbClr val="3F13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BU-</a:t>
            </a:r>
            <a:r>
              <a:rPr lang="en-GB" dirty="0" smtClean="0"/>
              <a:t>Challenges in the V-Model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8AEC0-503E-4FA4-859C-D0F72D6E3F7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4062524" y="1180500"/>
            <a:ext cx="6816013" cy="71416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8" name="Rechteck 27"/>
          <p:cNvSpPr>
            <a:spLocks/>
          </p:cNvSpPr>
          <p:nvPr/>
        </p:nvSpPr>
        <p:spPr>
          <a:xfrm>
            <a:off x="4062524" y="2653419"/>
            <a:ext cx="6816013" cy="71416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4062524" y="2908063"/>
            <a:ext cx="6816013" cy="71416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2" name="Rechteck 31"/>
          <p:cNvSpPr>
            <a:spLocks/>
          </p:cNvSpPr>
          <p:nvPr/>
        </p:nvSpPr>
        <p:spPr>
          <a:xfrm>
            <a:off x="4062524" y="3497035"/>
            <a:ext cx="6816013" cy="71416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4" name="Ellipse 33"/>
          <p:cNvSpPr>
            <a:spLocks/>
          </p:cNvSpPr>
          <p:nvPr/>
        </p:nvSpPr>
        <p:spPr>
          <a:xfrm>
            <a:off x="1548589" y="3371447"/>
            <a:ext cx="865468" cy="362268"/>
          </a:xfrm>
          <a:prstGeom prst="ellipse">
            <a:avLst/>
          </a:prstGeom>
          <a:solidFill>
            <a:srgbClr val="0A5139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6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37" name="Ellipse 36"/>
          <p:cNvSpPr>
            <a:spLocks/>
          </p:cNvSpPr>
          <p:nvPr/>
        </p:nvSpPr>
        <p:spPr>
          <a:xfrm>
            <a:off x="4104866" y="4200798"/>
            <a:ext cx="442800" cy="442800"/>
          </a:xfrm>
          <a:prstGeom prst="ellipse">
            <a:avLst/>
          </a:prstGeom>
          <a:solidFill>
            <a:srgbClr val="0A5139"/>
          </a:solidFill>
          <a:ln w="9525" cap="flat" cmpd="sng" algn="ctr">
            <a:solidFill>
              <a:srgbClr val="0A51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8" name="Textfeld 37"/>
          <p:cNvSpPr txBox="1">
            <a:spLocks/>
          </p:cNvSpPr>
          <p:nvPr/>
        </p:nvSpPr>
        <p:spPr>
          <a:xfrm>
            <a:off x="4630026" y="4302247"/>
            <a:ext cx="51632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Software continuous integration, validation &amp; deployment</a:t>
            </a:r>
          </a:p>
        </p:txBody>
      </p:sp>
      <p:sp>
        <p:nvSpPr>
          <p:cNvPr id="39" name="Rechteck 38"/>
          <p:cNvSpPr>
            <a:spLocks/>
          </p:cNvSpPr>
          <p:nvPr/>
        </p:nvSpPr>
        <p:spPr>
          <a:xfrm>
            <a:off x="4062524" y="4143670"/>
            <a:ext cx="6816013" cy="71416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6" name="Textfeld 35"/>
          <p:cNvSpPr txBox="1"/>
          <p:nvPr>
            <p:custDataLst>
              <p:tags r:id="rId3"/>
            </p:custDataLst>
          </p:nvPr>
        </p:nvSpPr>
        <p:spPr>
          <a:xfrm>
            <a:off x="259080" y="4849268"/>
            <a:ext cx="10458000" cy="612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eaLnBrk="0" hangingPunct="0"/>
            <a:r>
              <a:rPr lang="en-US" kern="0" dirty="0">
                <a:solidFill>
                  <a:schemeClr val="bg1"/>
                </a:solidFill>
                <a:latin typeface="Bosch Office Sans"/>
              </a:rPr>
              <a:t>Change of </a:t>
            </a: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organization </a:t>
            </a:r>
            <a:r>
              <a:rPr lang="en-US" kern="0" dirty="0">
                <a:solidFill>
                  <a:schemeClr val="bg1"/>
                </a:solidFill>
                <a:latin typeface="Bosch Office Sans"/>
              </a:rPr>
              <a:t>from component centric to </a:t>
            </a:r>
            <a:r>
              <a:rPr lang="en-US" b="1" kern="0" dirty="0">
                <a:solidFill>
                  <a:schemeClr val="bg1"/>
                </a:solidFill>
                <a:latin typeface="Bosch Office Sans"/>
              </a:rPr>
              <a:t>system centric </a:t>
            </a:r>
            <a:r>
              <a:rPr lang="en-US" kern="0" dirty="0">
                <a:solidFill>
                  <a:schemeClr val="bg1"/>
                </a:solidFill>
                <a:latin typeface="Bosch Office Sans"/>
              </a:rPr>
              <a:t>development has </a:t>
            </a: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/>
            </a:r>
            <a:br>
              <a:rPr lang="en-US" kern="0" dirty="0" smtClean="0">
                <a:solidFill>
                  <a:schemeClr val="bg1"/>
                </a:solidFill>
                <a:latin typeface="Bosch Office Sans"/>
              </a:rPr>
            </a:b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reached </a:t>
            </a:r>
            <a:r>
              <a:rPr lang="en-US" kern="0" dirty="0">
                <a:solidFill>
                  <a:schemeClr val="bg1"/>
                </a:solidFill>
                <a:latin typeface="Bosch Office Sans"/>
              </a:rPr>
              <a:t>the BUs and the challenges of </a:t>
            </a:r>
            <a:r>
              <a:rPr lang="en-US" b="1" kern="0" dirty="0" smtClean="0">
                <a:solidFill>
                  <a:schemeClr val="bg1"/>
                </a:solidFill>
                <a:latin typeface="Bosch Office Sans"/>
              </a:rPr>
              <a:t>A</a:t>
            </a: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utonomous, </a:t>
            </a:r>
            <a:r>
              <a:rPr lang="en-US" b="1" kern="0" dirty="0" smtClean="0">
                <a:solidFill>
                  <a:schemeClr val="bg1"/>
                </a:solidFill>
                <a:latin typeface="Bosch Office Sans"/>
              </a:rPr>
              <a:t>C</a:t>
            </a: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onnected and </a:t>
            </a:r>
            <a:r>
              <a:rPr lang="en-US" b="1" kern="0" dirty="0" smtClean="0">
                <a:solidFill>
                  <a:schemeClr val="bg1"/>
                </a:solidFill>
                <a:latin typeface="Bosch Office Sans"/>
              </a:rPr>
              <a:t>E</a:t>
            </a: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lectrified (ACE) are </a:t>
            </a:r>
            <a:r>
              <a:rPr lang="en-US" kern="0" dirty="0">
                <a:solidFill>
                  <a:schemeClr val="bg1"/>
                </a:solidFill>
                <a:latin typeface="Bosch Office Sans"/>
              </a:rPr>
              <a:t>obvious</a:t>
            </a: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0993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/>
              <a:t>and initiatives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BUs 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0" name="Rechteck 59"/>
          <p:cNvSpPr>
            <a:spLocks/>
          </p:cNvSpPr>
          <p:nvPr/>
        </p:nvSpPr>
        <p:spPr>
          <a:xfrm>
            <a:off x="304829" y="1736652"/>
            <a:ext cx="3432046" cy="262643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279400" indent="-279400" defTabSz="914333"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GB" sz="1200" kern="0" dirty="0" smtClean="0">
              <a:solidFill>
                <a:srgbClr val="000000"/>
              </a:solidFill>
            </a:endParaRPr>
          </a:p>
        </p:txBody>
      </p:sp>
      <p:sp>
        <p:nvSpPr>
          <p:cNvPr id="61" name="Rechteck 60"/>
          <p:cNvSpPr>
            <a:spLocks/>
          </p:cNvSpPr>
          <p:nvPr/>
        </p:nvSpPr>
        <p:spPr>
          <a:xfrm>
            <a:off x="3866995" y="1728709"/>
            <a:ext cx="4303013" cy="262643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279400" indent="-279400" defTabSz="914333"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GB" sz="1200" kern="0" dirty="0" smtClean="0">
              <a:solidFill>
                <a:srgbClr val="000000"/>
              </a:solidFill>
            </a:endParaRPr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805" y="1915378"/>
            <a:ext cx="3929392" cy="2198077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49" y="2015405"/>
            <a:ext cx="3137057" cy="2120761"/>
          </a:xfrm>
          <a:prstGeom prst="rect">
            <a:avLst/>
          </a:prstGeom>
        </p:spPr>
      </p:pic>
      <p:sp>
        <p:nvSpPr>
          <p:cNvPr id="64" name="Rechteck 63"/>
          <p:cNvSpPr/>
          <p:nvPr/>
        </p:nvSpPr>
        <p:spPr>
          <a:xfrm>
            <a:off x="3866995" y="1203316"/>
            <a:ext cx="4303013" cy="54554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0"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Today´s view on collaboration 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between BUs </a:t>
            </a:r>
          </a:p>
        </p:txBody>
      </p:sp>
      <p:sp>
        <p:nvSpPr>
          <p:cNvPr id="65" name="Rechteck 64"/>
          <p:cNvSpPr/>
          <p:nvPr/>
        </p:nvSpPr>
        <p:spPr>
          <a:xfrm>
            <a:off x="304829" y="1211259"/>
            <a:ext cx="3432047" cy="54554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0"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Future wish for collaboration between BUs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>
            <p:custDataLst>
              <p:tags r:id="rId1"/>
            </p:custDataLst>
          </p:nvPr>
        </p:nvSpPr>
        <p:spPr>
          <a:xfrm>
            <a:off x="304829" y="4534962"/>
            <a:ext cx="10458000" cy="612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eaLnBrk="0" hangingPunct="0"/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Collaboration does not happen in pre-defined eco-systems.</a:t>
            </a:r>
          </a:p>
          <a:p>
            <a:pPr eaLnBrk="0" hangingPunct="0"/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An efficient collaboration requires standards, transparency </a:t>
            </a:r>
            <a:r>
              <a:rPr lang="en-US" kern="0" dirty="0">
                <a:solidFill>
                  <a:schemeClr val="bg1"/>
                </a:solidFill>
                <a:latin typeface="Bosch Office Sans"/>
              </a:rPr>
              <a:t>on </a:t>
            </a: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projects, technologies, contacts etc. . </a:t>
            </a:r>
            <a:endParaRPr lang="en-US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4828" y="2724539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271709" y="3230083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390261" y="2614534"/>
            <a:ext cx="274060" cy="133872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468014" y="2123525"/>
            <a:ext cx="276809" cy="18211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223432" y="2061179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003477" y="3117621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271708" y="3693462"/>
            <a:ext cx="314496" cy="223571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199783" y="3720264"/>
            <a:ext cx="310152" cy="196770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551495" y="3201596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649648" y="2756550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701413" y="2069105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342607" y="2680976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003477" y="2488845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167288" y="3822900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3265441" y="3323520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327171" y="2060685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089891" y="2265959"/>
            <a:ext cx="160220" cy="178666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250111" y="1948717"/>
            <a:ext cx="180799" cy="187637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036606" y="1966468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4615147" y="2294444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822195" y="2015405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6598453" y="2009308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7100471" y="1955756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7207546" y="2398096"/>
            <a:ext cx="294265" cy="216438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7480209" y="1971345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7778766" y="2203001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766766" y="2624841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6135326" y="2674871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309618" y="2688714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076030" y="3115787"/>
            <a:ext cx="233587" cy="207107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7237863" y="2859186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7198624" y="3339435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7601121" y="3127447"/>
            <a:ext cx="292577" cy="195448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7657853" y="3572958"/>
            <a:ext cx="298557" cy="214006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5839831" y="3786586"/>
            <a:ext cx="197332" cy="202824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912027" y="3395678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054937" y="3784136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5438053" y="3833207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6631206" y="3830593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4573635" y="3067685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4158617" y="3489410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4325202" y="3814957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4629042" y="3786964"/>
            <a:ext cx="196306" cy="20527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401216" y="2444625"/>
            <a:ext cx="2724876" cy="1894114"/>
          </a:xfrm>
          <a:custGeom>
            <a:avLst/>
            <a:gdLst>
              <a:gd name="connsiteX0" fmla="*/ 37323 w 2724876"/>
              <a:gd name="connsiteY0" fmla="*/ 167951 h 1894114"/>
              <a:gd name="connsiteX1" fmla="*/ 27992 w 2724876"/>
              <a:gd name="connsiteY1" fmla="*/ 214604 h 1894114"/>
              <a:gd name="connsiteX2" fmla="*/ 18662 w 2724876"/>
              <a:gd name="connsiteY2" fmla="*/ 251926 h 1894114"/>
              <a:gd name="connsiteX3" fmla="*/ 0 w 2724876"/>
              <a:gd name="connsiteY3" fmla="*/ 354563 h 1894114"/>
              <a:gd name="connsiteX4" fmla="*/ 9331 w 2724876"/>
              <a:gd name="connsiteY4" fmla="*/ 821094 h 1894114"/>
              <a:gd name="connsiteX5" fmla="*/ 18662 w 2724876"/>
              <a:gd name="connsiteY5" fmla="*/ 886408 h 1894114"/>
              <a:gd name="connsiteX6" fmla="*/ 46653 w 2724876"/>
              <a:gd name="connsiteY6" fmla="*/ 1007706 h 1894114"/>
              <a:gd name="connsiteX7" fmla="*/ 55984 w 2724876"/>
              <a:gd name="connsiteY7" fmla="*/ 1035698 h 1894114"/>
              <a:gd name="connsiteX8" fmla="*/ 83976 w 2724876"/>
              <a:gd name="connsiteY8" fmla="*/ 1073020 h 1894114"/>
              <a:gd name="connsiteX9" fmla="*/ 93306 w 2724876"/>
              <a:gd name="connsiteY9" fmla="*/ 1110343 h 1894114"/>
              <a:gd name="connsiteX10" fmla="*/ 167951 w 2724876"/>
              <a:gd name="connsiteY10" fmla="*/ 1250302 h 1894114"/>
              <a:gd name="connsiteX11" fmla="*/ 223935 w 2724876"/>
              <a:gd name="connsiteY11" fmla="*/ 1352938 h 1894114"/>
              <a:gd name="connsiteX12" fmla="*/ 242596 w 2724876"/>
              <a:gd name="connsiteY12" fmla="*/ 1371600 h 1894114"/>
              <a:gd name="connsiteX13" fmla="*/ 270588 w 2724876"/>
              <a:gd name="connsiteY13" fmla="*/ 1408922 h 1894114"/>
              <a:gd name="connsiteX14" fmla="*/ 335902 w 2724876"/>
              <a:gd name="connsiteY14" fmla="*/ 1511559 h 1894114"/>
              <a:gd name="connsiteX15" fmla="*/ 382555 w 2724876"/>
              <a:gd name="connsiteY15" fmla="*/ 1558212 h 1894114"/>
              <a:gd name="connsiteX16" fmla="*/ 494523 w 2724876"/>
              <a:gd name="connsiteY16" fmla="*/ 1651518 h 1894114"/>
              <a:gd name="connsiteX17" fmla="*/ 559837 w 2724876"/>
              <a:gd name="connsiteY17" fmla="*/ 1688840 h 1894114"/>
              <a:gd name="connsiteX18" fmla="*/ 578498 w 2724876"/>
              <a:gd name="connsiteY18" fmla="*/ 1707502 h 1894114"/>
              <a:gd name="connsiteX19" fmla="*/ 615821 w 2724876"/>
              <a:gd name="connsiteY19" fmla="*/ 1716832 h 1894114"/>
              <a:gd name="connsiteX20" fmla="*/ 709127 w 2724876"/>
              <a:gd name="connsiteY20" fmla="*/ 1744824 h 1894114"/>
              <a:gd name="connsiteX21" fmla="*/ 877078 w 2724876"/>
              <a:gd name="connsiteY21" fmla="*/ 1782147 h 1894114"/>
              <a:gd name="connsiteX22" fmla="*/ 905070 w 2724876"/>
              <a:gd name="connsiteY22" fmla="*/ 1791477 h 1894114"/>
              <a:gd name="connsiteX23" fmla="*/ 970384 w 2724876"/>
              <a:gd name="connsiteY23" fmla="*/ 1810138 h 1894114"/>
              <a:gd name="connsiteX24" fmla="*/ 1017037 w 2724876"/>
              <a:gd name="connsiteY24" fmla="*/ 1828800 h 1894114"/>
              <a:gd name="connsiteX25" fmla="*/ 1110343 w 2724876"/>
              <a:gd name="connsiteY25" fmla="*/ 1856792 h 1894114"/>
              <a:gd name="connsiteX26" fmla="*/ 1268964 w 2724876"/>
              <a:gd name="connsiteY26" fmla="*/ 1875453 h 1894114"/>
              <a:gd name="connsiteX27" fmla="*/ 1418253 w 2724876"/>
              <a:gd name="connsiteY27" fmla="*/ 1894114 h 1894114"/>
              <a:gd name="connsiteX28" fmla="*/ 1595535 w 2724876"/>
              <a:gd name="connsiteY28" fmla="*/ 1884783 h 1894114"/>
              <a:gd name="connsiteX29" fmla="*/ 1660849 w 2724876"/>
              <a:gd name="connsiteY29" fmla="*/ 1875453 h 1894114"/>
              <a:gd name="connsiteX30" fmla="*/ 1810139 w 2724876"/>
              <a:gd name="connsiteY30" fmla="*/ 1866122 h 1894114"/>
              <a:gd name="connsiteX31" fmla="*/ 1950098 w 2724876"/>
              <a:gd name="connsiteY31" fmla="*/ 1828800 h 1894114"/>
              <a:gd name="connsiteX32" fmla="*/ 2006082 w 2724876"/>
              <a:gd name="connsiteY32" fmla="*/ 1791477 h 1894114"/>
              <a:gd name="connsiteX33" fmla="*/ 2062066 w 2724876"/>
              <a:gd name="connsiteY33" fmla="*/ 1735494 h 1894114"/>
              <a:gd name="connsiteX34" fmla="*/ 2136711 w 2724876"/>
              <a:gd name="connsiteY34" fmla="*/ 1651518 h 1894114"/>
              <a:gd name="connsiteX35" fmla="*/ 2192694 w 2724876"/>
              <a:gd name="connsiteY35" fmla="*/ 1614196 h 1894114"/>
              <a:gd name="connsiteX36" fmla="*/ 2220686 w 2724876"/>
              <a:gd name="connsiteY36" fmla="*/ 1595534 h 1894114"/>
              <a:gd name="connsiteX37" fmla="*/ 2276670 w 2724876"/>
              <a:gd name="connsiteY37" fmla="*/ 1576873 h 1894114"/>
              <a:gd name="connsiteX38" fmla="*/ 2332653 w 2724876"/>
              <a:gd name="connsiteY38" fmla="*/ 1539551 h 1894114"/>
              <a:gd name="connsiteX39" fmla="*/ 2369976 w 2724876"/>
              <a:gd name="connsiteY39" fmla="*/ 1483567 h 1894114"/>
              <a:gd name="connsiteX40" fmla="*/ 2397968 w 2724876"/>
              <a:gd name="connsiteY40" fmla="*/ 1436914 h 1894114"/>
              <a:gd name="connsiteX41" fmla="*/ 2453951 w 2724876"/>
              <a:gd name="connsiteY41" fmla="*/ 1287624 h 1894114"/>
              <a:gd name="connsiteX42" fmla="*/ 2463282 w 2724876"/>
              <a:gd name="connsiteY42" fmla="*/ 1259632 h 1894114"/>
              <a:gd name="connsiteX43" fmla="*/ 2491274 w 2724876"/>
              <a:gd name="connsiteY43" fmla="*/ 1203649 h 1894114"/>
              <a:gd name="connsiteX44" fmla="*/ 2528596 w 2724876"/>
              <a:gd name="connsiteY44" fmla="*/ 1082351 h 1894114"/>
              <a:gd name="connsiteX45" fmla="*/ 2556588 w 2724876"/>
              <a:gd name="connsiteY45" fmla="*/ 1007706 h 1894114"/>
              <a:gd name="connsiteX46" fmla="*/ 2575249 w 2724876"/>
              <a:gd name="connsiteY46" fmla="*/ 979714 h 1894114"/>
              <a:gd name="connsiteX47" fmla="*/ 2603241 w 2724876"/>
              <a:gd name="connsiteY47" fmla="*/ 895738 h 1894114"/>
              <a:gd name="connsiteX48" fmla="*/ 2612572 w 2724876"/>
              <a:gd name="connsiteY48" fmla="*/ 858416 h 1894114"/>
              <a:gd name="connsiteX49" fmla="*/ 2631233 w 2724876"/>
              <a:gd name="connsiteY49" fmla="*/ 821094 h 1894114"/>
              <a:gd name="connsiteX50" fmla="*/ 2640564 w 2724876"/>
              <a:gd name="connsiteY50" fmla="*/ 783771 h 1894114"/>
              <a:gd name="connsiteX51" fmla="*/ 2668555 w 2724876"/>
              <a:gd name="connsiteY51" fmla="*/ 690465 h 1894114"/>
              <a:gd name="connsiteX52" fmla="*/ 2705878 w 2724876"/>
              <a:gd name="connsiteY52" fmla="*/ 597159 h 1894114"/>
              <a:gd name="connsiteX53" fmla="*/ 2715208 w 2724876"/>
              <a:gd name="connsiteY53" fmla="*/ 559836 h 1894114"/>
              <a:gd name="connsiteX54" fmla="*/ 2715208 w 2724876"/>
              <a:gd name="connsiteY54" fmla="*/ 214604 h 1894114"/>
              <a:gd name="connsiteX55" fmla="*/ 2696547 w 2724876"/>
              <a:gd name="connsiteY55" fmla="*/ 186612 h 1894114"/>
              <a:gd name="connsiteX56" fmla="*/ 2631233 w 2724876"/>
              <a:gd name="connsiteY56" fmla="*/ 130628 h 1894114"/>
              <a:gd name="connsiteX57" fmla="*/ 2584580 w 2724876"/>
              <a:gd name="connsiteY57" fmla="*/ 121298 h 1894114"/>
              <a:gd name="connsiteX58" fmla="*/ 2556588 w 2724876"/>
              <a:gd name="connsiteY58" fmla="*/ 111967 h 1894114"/>
              <a:gd name="connsiteX59" fmla="*/ 2481943 w 2724876"/>
              <a:gd name="connsiteY59" fmla="*/ 83975 h 1894114"/>
              <a:gd name="connsiteX60" fmla="*/ 2444621 w 2724876"/>
              <a:gd name="connsiteY60" fmla="*/ 74645 h 1894114"/>
              <a:gd name="connsiteX61" fmla="*/ 2379306 w 2724876"/>
              <a:gd name="connsiteY61" fmla="*/ 55983 h 1894114"/>
              <a:gd name="connsiteX62" fmla="*/ 2332653 w 2724876"/>
              <a:gd name="connsiteY62" fmla="*/ 46653 h 1894114"/>
              <a:gd name="connsiteX63" fmla="*/ 2248678 w 2724876"/>
              <a:gd name="connsiteY63" fmla="*/ 27992 h 1894114"/>
              <a:gd name="connsiteX64" fmla="*/ 1502229 w 2724876"/>
              <a:gd name="connsiteY64" fmla="*/ 9330 h 1894114"/>
              <a:gd name="connsiteX65" fmla="*/ 1119674 w 2724876"/>
              <a:gd name="connsiteY65" fmla="*/ 0 h 1894114"/>
              <a:gd name="connsiteX66" fmla="*/ 485192 w 2724876"/>
              <a:gd name="connsiteY66" fmla="*/ 9330 h 1894114"/>
              <a:gd name="connsiteX67" fmla="*/ 410547 w 2724876"/>
              <a:gd name="connsiteY67" fmla="*/ 18661 h 1894114"/>
              <a:gd name="connsiteX68" fmla="*/ 326572 w 2724876"/>
              <a:gd name="connsiteY68" fmla="*/ 27992 h 1894114"/>
              <a:gd name="connsiteX69" fmla="*/ 242596 w 2724876"/>
              <a:gd name="connsiteY69" fmla="*/ 46653 h 1894114"/>
              <a:gd name="connsiteX70" fmla="*/ 195943 w 2724876"/>
              <a:gd name="connsiteY70" fmla="*/ 55983 h 1894114"/>
              <a:gd name="connsiteX71" fmla="*/ 167951 w 2724876"/>
              <a:gd name="connsiteY71" fmla="*/ 65314 h 1894114"/>
              <a:gd name="connsiteX72" fmla="*/ 102637 w 2724876"/>
              <a:gd name="connsiteY72" fmla="*/ 74645 h 1894114"/>
              <a:gd name="connsiteX0" fmla="*/ 37323 w 2724876"/>
              <a:gd name="connsiteY0" fmla="*/ 167951 h 1894114"/>
              <a:gd name="connsiteX1" fmla="*/ 27992 w 2724876"/>
              <a:gd name="connsiteY1" fmla="*/ 214604 h 1894114"/>
              <a:gd name="connsiteX2" fmla="*/ 18662 w 2724876"/>
              <a:gd name="connsiteY2" fmla="*/ 251926 h 1894114"/>
              <a:gd name="connsiteX3" fmla="*/ 0 w 2724876"/>
              <a:gd name="connsiteY3" fmla="*/ 354563 h 1894114"/>
              <a:gd name="connsiteX4" fmla="*/ 9331 w 2724876"/>
              <a:gd name="connsiteY4" fmla="*/ 821094 h 1894114"/>
              <a:gd name="connsiteX5" fmla="*/ 18662 w 2724876"/>
              <a:gd name="connsiteY5" fmla="*/ 886408 h 1894114"/>
              <a:gd name="connsiteX6" fmla="*/ 46653 w 2724876"/>
              <a:gd name="connsiteY6" fmla="*/ 1007706 h 1894114"/>
              <a:gd name="connsiteX7" fmla="*/ 55984 w 2724876"/>
              <a:gd name="connsiteY7" fmla="*/ 1035698 h 1894114"/>
              <a:gd name="connsiteX8" fmla="*/ 83976 w 2724876"/>
              <a:gd name="connsiteY8" fmla="*/ 1073020 h 1894114"/>
              <a:gd name="connsiteX9" fmla="*/ 93306 w 2724876"/>
              <a:gd name="connsiteY9" fmla="*/ 1110343 h 1894114"/>
              <a:gd name="connsiteX10" fmla="*/ 167951 w 2724876"/>
              <a:gd name="connsiteY10" fmla="*/ 1250302 h 1894114"/>
              <a:gd name="connsiteX11" fmla="*/ 223935 w 2724876"/>
              <a:gd name="connsiteY11" fmla="*/ 1352938 h 1894114"/>
              <a:gd name="connsiteX12" fmla="*/ 242596 w 2724876"/>
              <a:gd name="connsiteY12" fmla="*/ 1371600 h 1894114"/>
              <a:gd name="connsiteX13" fmla="*/ 270588 w 2724876"/>
              <a:gd name="connsiteY13" fmla="*/ 1408922 h 1894114"/>
              <a:gd name="connsiteX14" fmla="*/ 335902 w 2724876"/>
              <a:gd name="connsiteY14" fmla="*/ 1511559 h 1894114"/>
              <a:gd name="connsiteX15" fmla="*/ 382555 w 2724876"/>
              <a:gd name="connsiteY15" fmla="*/ 1558212 h 1894114"/>
              <a:gd name="connsiteX16" fmla="*/ 494523 w 2724876"/>
              <a:gd name="connsiteY16" fmla="*/ 1651518 h 1894114"/>
              <a:gd name="connsiteX17" fmla="*/ 559837 w 2724876"/>
              <a:gd name="connsiteY17" fmla="*/ 1688840 h 1894114"/>
              <a:gd name="connsiteX18" fmla="*/ 578498 w 2724876"/>
              <a:gd name="connsiteY18" fmla="*/ 1707502 h 1894114"/>
              <a:gd name="connsiteX19" fmla="*/ 615821 w 2724876"/>
              <a:gd name="connsiteY19" fmla="*/ 1716832 h 1894114"/>
              <a:gd name="connsiteX20" fmla="*/ 709127 w 2724876"/>
              <a:gd name="connsiteY20" fmla="*/ 1744824 h 1894114"/>
              <a:gd name="connsiteX21" fmla="*/ 877078 w 2724876"/>
              <a:gd name="connsiteY21" fmla="*/ 1782147 h 1894114"/>
              <a:gd name="connsiteX22" fmla="*/ 905070 w 2724876"/>
              <a:gd name="connsiteY22" fmla="*/ 1791477 h 1894114"/>
              <a:gd name="connsiteX23" fmla="*/ 970384 w 2724876"/>
              <a:gd name="connsiteY23" fmla="*/ 1810138 h 1894114"/>
              <a:gd name="connsiteX24" fmla="*/ 1017037 w 2724876"/>
              <a:gd name="connsiteY24" fmla="*/ 1828800 h 1894114"/>
              <a:gd name="connsiteX25" fmla="*/ 1110343 w 2724876"/>
              <a:gd name="connsiteY25" fmla="*/ 1856792 h 1894114"/>
              <a:gd name="connsiteX26" fmla="*/ 1268964 w 2724876"/>
              <a:gd name="connsiteY26" fmla="*/ 1875453 h 1894114"/>
              <a:gd name="connsiteX27" fmla="*/ 1418253 w 2724876"/>
              <a:gd name="connsiteY27" fmla="*/ 1894114 h 1894114"/>
              <a:gd name="connsiteX28" fmla="*/ 1595535 w 2724876"/>
              <a:gd name="connsiteY28" fmla="*/ 1884783 h 1894114"/>
              <a:gd name="connsiteX29" fmla="*/ 1660849 w 2724876"/>
              <a:gd name="connsiteY29" fmla="*/ 1875453 h 1894114"/>
              <a:gd name="connsiteX30" fmla="*/ 1810139 w 2724876"/>
              <a:gd name="connsiteY30" fmla="*/ 1866122 h 1894114"/>
              <a:gd name="connsiteX31" fmla="*/ 1950098 w 2724876"/>
              <a:gd name="connsiteY31" fmla="*/ 1828800 h 1894114"/>
              <a:gd name="connsiteX32" fmla="*/ 2006082 w 2724876"/>
              <a:gd name="connsiteY32" fmla="*/ 1791477 h 1894114"/>
              <a:gd name="connsiteX33" fmla="*/ 2062066 w 2724876"/>
              <a:gd name="connsiteY33" fmla="*/ 1735494 h 1894114"/>
              <a:gd name="connsiteX34" fmla="*/ 2136711 w 2724876"/>
              <a:gd name="connsiteY34" fmla="*/ 1651518 h 1894114"/>
              <a:gd name="connsiteX35" fmla="*/ 2192694 w 2724876"/>
              <a:gd name="connsiteY35" fmla="*/ 1614196 h 1894114"/>
              <a:gd name="connsiteX36" fmla="*/ 2220686 w 2724876"/>
              <a:gd name="connsiteY36" fmla="*/ 1595534 h 1894114"/>
              <a:gd name="connsiteX37" fmla="*/ 2276670 w 2724876"/>
              <a:gd name="connsiteY37" fmla="*/ 1576873 h 1894114"/>
              <a:gd name="connsiteX38" fmla="*/ 2332653 w 2724876"/>
              <a:gd name="connsiteY38" fmla="*/ 1539551 h 1894114"/>
              <a:gd name="connsiteX39" fmla="*/ 2369976 w 2724876"/>
              <a:gd name="connsiteY39" fmla="*/ 1483567 h 1894114"/>
              <a:gd name="connsiteX40" fmla="*/ 2397968 w 2724876"/>
              <a:gd name="connsiteY40" fmla="*/ 1436914 h 1894114"/>
              <a:gd name="connsiteX41" fmla="*/ 2453951 w 2724876"/>
              <a:gd name="connsiteY41" fmla="*/ 1287624 h 1894114"/>
              <a:gd name="connsiteX42" fmla="*/ 2463282 w 2724876"/>
              <a:gd name="connsiteY42" fmla="*/ 1259632 h 1894114"/>
              <a:gd name="connsiteX43" fmla="*/ 2491274 w 2724876"/>
              <a:gd name="connsiteY43" fmla="*/ 1203649 h 1894114"/>
              <a:gd name="connsiteX44" fmla="*/ 2528596 w 2724876"/>
              <a:gd name="connsiteY44" fmla="*/ 1082351 h 1894114"/>
              <a:gd name="connsiteX45" fmla="*/ 2556588 w 2724876"/>
              <a:gd name="connsiteY45" fmla="*/ 1007706 h 1894114"/>
              <a:gd name="connsiteX46" fmla="*/ 2575249 w 2724876"/>
              <a:gd name="connsiteY46" fmla="*/ 979714 h 1894114"/>
              <a:gd name="connsiteX47" fmla="*/ 2603241 w 2724876"/>
              <a:gd name="connsiteY47" fmla="*/ 895738 h 1894114"/>
              <a:gd name="connsiteX48" fmla="*/ 2612572 w 2724876"/>
              <a:gd name="connsiteY48" fmla="*/ 858416 h 1894114"/>
              <a:gd name="connsiteX49" fmla="*/ 2631233 w 2724876"/>
              <a:gd name="connsiteY49" fmla="*/ 821094 h 1894114"/>
              <a:gd name="connsiteX50" fmla="*/ 2640564 w 2724876"/>
              <a:gd name="connsiteY50" fmla="*/ 783771 h 1894114"/>
              <a:gd name="connsiteX51" fmla="*/ 2668555 w 2724876"/>
              <a:gd name="connsiteY51" fmla="*/ 690465 h 1894114"/>
              <a:gd name="connsiteX52" fmla="*/ 2705878 w 2724876"/>
              <a:gd name="connsiteY52" fmla="*/ 597159 h 1894114"/>
              <a:gd name="connsiteX53" fmla="*/ 2715208 w 2724876"/>
              <a:gd name="connsiteY53" fmla="*/ 559836 h 1894114"/>
              <a:gd name="connsiteX54" fmla="*/ 2715208 w 2724876"/>
              <a:gd name="connsiteY54" fmla="*/ 214604 h 1894114"/>
              <a:gd name="connsiteX55" fmla="*/ 2696547 w 2724876"/>
              <a:gd name="connsiteY55" fmla="*/ 186612 h 1894114"/>
              <a:gd name="connsiteX56" fmla="*/ 2631233 w 2724876"/>
              <a:gd name="connsiteY56" fmla="*/ 130628 h 1894114"/>
              <a:gd name="connsiteX57" fmla="*/ 2584580 w 2724876"/>
              <a:gd name="connsiteY57" fmla="*/ 121298 h 1894114"/>
              <a:gd name="connsiteX58" fmla="*/ 2556588 w 2724876"/>
              <a:gd name="connsiteY58" fmla="*/ 111967 h 1894114"/>
              <a:gd name="connsiteX59" fmla="*/ 2481943 w 2724876"/>
              <a:gd name="connsiteY59" fmla="*/ 83975 h 1894114"/>
              <a:gd name="connsiteX60" fmla="*/ 2444621 w 2724876"/>
              <a:gd name="connsiteY60" fmla="*/ 74645 h 1894114"/>
              <a:gd name="connsiteX61" fmla="*/ 2379306 w 2724876"/>
              <a:gd name="connsiteY61" fmla="*/ 55983 h 1894114"/>
              <a:gd name="connsiteX62" fmla="*/ 2332653 w 2724876"/>
              <a:gd name="connsiteY62" fmla="*/ 46653 h 1894114"/>
              <a:gd name="connsiteX63" fmla="*/ 2248678 w 2724876"/>
              <a:gd name="connsiteY63" fmla="*/ 27992 h 1894114"/>
              <a:gd name="connsiteX64" fmla="*/ 1502229 w 2724876"/>
              <a:gd name="connsiteY64" fmla="*/ 9330 h 1894114"/>
              <a:gd name="connsiteX65" fmla="*/ 1119674 w 2724876"/>
              <a:gd name="connsiteY65" fmla="*/ 0 h 1894114"/>
              <a:gd name="connsiteX66" fmla="*/ 485192 w 2724876"/>
              <a:gd name="connsiteY66" fmla="*/ 9330 h 1894114"/>
              <a:gd name="connsiteX67" fmla="*/ 410547 w 2724876"/>
              <a:gd name="connsiteY67" fmla="*/ 18661 h 1894114"/>
              <a:gd name="connsiteX68" fmla="*/ 326572 w 2724876"/>
              <a:gd name="connsiteY68" fmla="*/ 27992 h 1894114"/>
              <a:gd name="connsiteX69" fmla="*/ 242596 w 2724876"/>
              <a:gd name="connsiteY69" fmla="*/ 46653 h 1894114"/>
              <a:gd name="connsiteX70" fmla="*/ 195943 w 2724876"/>
              <a:gd name="connsiteY70" fmla="*/ 55983 h 1894114"/>
              <a:gd name="connsiteX71" fmla="*/ 167951 w 2724876"/>
              <a:gd name="connsiteY71" fmla="*/ 65314 h 1894114"/>
              <a:gd name="connsiteX72" fmla="*/ 46654 w 2724876"/>
              <a:gd name="connsiteY72" fmla="*/ 130629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724876" h="1894114">
                <a:moveTo>
                  <a:pt x="37323" y="167951"/>
                </a:moveTo>
                <a:cubicBezTo>
                  <a:pt x="34213" y="183502"/>
                  <a:pt x="31432" y="199123"/>
                  <a:pt x="27992" y="214604"/>
                </a:cubicBezTo>
                <a:cubicBezTo>
                  <a:pt x="25210" y="227122"/>
                  <a:pt x="20770" y="239277"/>
                  <a:pt x="18662" y="251926"/>
                </a:cubicBezTo>
                <a:cubicBezTo>
                  <a:pt x="1079" y="357427"/>
                  <a:pt x="20019" y="294508"/>
                  <a:pt x="0" y="354563"/>
                </a:cubicBezTo>
                <a:cubicBezTo>
                  <a:pt x="3110" y="510073"/>
                  <a:pt x="3877" y="665648"/>
                  <a:pt x="9331" y="821094"/>
                </a:cubicBezTo>
                <a:cubicBezTo>
                  <a:pt x="10102" y="843073"/>
                  <a:pt x="15318" y="864671"/>
                  <a:pt x="18662" y="886408"/>
                </a:cubicBezTo>
                <a:cubicBezTo>
                  <a:pt x="28605" y="951040"/>
                  <a:pt x="26515" y="940581"/>
                  <a:pt x="46653" y="1007706"/>
                </a:cubicBezTo>
                <a:cubicBezTo>
                  <a:pt x="49479" y="1017127"/>
                  <a:pt x="51104" y="1027159"/>
                  <a:pt x="55984" y="1035698"/>
                </a:cubicBezTo>
                <a:cubicBezTo>
                  <a:pt x="63700" y="1049200"/>
                  <a:pt x="74645" y="1060579"/>
                  <a:pt x="83976" y="1073020"/>
                </a:cubicBezTo>
                <a:cubicBezTo>
                  <a:pt x="87086" y="1085461"/>
                  <a:pt x="88374" y="1098506"/>
                  <a:pt x="93306" y="1110343"/>
                </a:cubicBezTo>
                <a:cubicBezTo>
                  <a:pt x="115913" y="1164601"/>
                  <a:pt x="140201" y="1199426"/>
                  <a:pt x="167951" y="1250302"/>
                </a:cubicBezTo>
                <a:cubicBezTo>
                  <a:pt x="194359" y="1298717"/>
                  <a:pt x="185964" y="1295981"/>
                  <a:pt x="223935" y="1352938"/>
                </a:cubicBezTo>
                <a:cubicBezTo>
                  <a:pt x="228815" y="1360258"/>
                  <a:pt x="236964" y="1364842"/>
                  <a:pt x="242596" y="1371600"/>
                </a:cubicBezTo>
                <a:cubicBezTo>
                  <a:pt x="252551" y="1383547"/>
                  <a:pt x="262346" y="1395735"/>
                  <a:pt x="270588" y="1408922"/>
                </a:cubicBezTo>
                <a:cubicBezTo>
                  <a:pt x="317615" y="1484165"/>
                  <a:pt x="249617" y="1408017"/>
                  <a:pt x="335902" y="1511559"/>
                </a:cubicBezTo>
                <a:cubicBezTo>
                  <a:pt x="349981" y="1528454"/>
                  <a:pt x="367004" y="1542661"/>
                  <a:pt x="382555" y="1558212"/>
                </a:cubicBezTo>
                <a:cubicBezTo>
                  <a:pt x="417577" y="1593233"/>
                  <a:pt x="447796" y="1624817"/>
                  <a:pt x="494523" y="1651518"/>
                </a:cubicBezTo>
                <a:cubicBezTo>
                  <a:pt x="516294" y="1663959"/>
                  <a:pt x="538973" y="1674931"/>
                  <a:pt x="559837" y="1688840"/>
                </a:cubicBezTo>
                <a:cubicBezTo>
                  <a:pt x="567157" y="1693720"/>
                  <a:pt x="570630" y="1703568"/>
                  <a:pt x="578498" y="1707502"/>
                </a:cubicBezTo>
                <a:cubicBezTo>
                  <a:pt x="589968" y="1713237"/>
                  <a:pt x="603538" y="1713147"/>
                  <a:pt x="615821" y="1716832"/>
                </a:cubicBezTo>
                <a:cubicBezTo>
                  <a:pt x="674448" y="1734420"/>
                  <a:pt x="658928" y="1734067"/>
                  <a:pt x="709127" y="1744824"/>
                </a:cubicBezTo>
                <a:cubicBezTo>
                  <a:pt x="805854" y="1765550"/>
                  <a:pt x="789232" y="1758189"/>
                  <a:pt x="877078" y="1782147"/>
                </a:cubicBezTo>
                <a:cubicBezTo>
                  <a:pt x="886567" y="1784735"/>
                  <a:pt x="895649" y="1788651"/>
                  <a:pt x="905070" y="1791477"/>
                </a:cubicBezTo>
                <a:cubicBezTo>
                  <a:pt x="926758" y="1797983"/>
                  <a:pt x="948903" y="1802978"/>
                  <a:pt x="970384" y="1810138"/>
                </a:cubicBezTo>
                <a:cubicBezTo>
                  <a:pt x="986274" y="1815435"/>
                  <a:pt x="1001296" y="1823076"/>
                  <a:pt x="1017037" y="1828800"/>
                </a:cubicBezTo>
                <a:cubicBezTo>
                  <a:pt x="1046118" y="1839375"/>
                  <a:pt x="1079407" y="1850605"/>
                  <a:pt x="1110343" y="1856792"/>
                </a:cubicBezTo>
                <a:cubicBezTo>
                  <a:pt x="1181704" y="1871064"/>
                  <a:pt x="1181096" y="1865690"/>
                  <a:pt x="1268964" y="1875453"/>
                </a:cubicBezTo>
                <a:cubicBezTo>
                  <a:pt x="1318808" y="1880991"/>
                  <a:pt x="1368490" y="1887894"/>
                  <a:pt x="1418253" y="1894114"/>
                </a:cubicBezTo>
                <a:cubicBezTo>
                  <a:pt x="1477347" y="1891004"/>
                  <a:pt x="1536534" y="1889322"/>
                  <a:pt x="1595535" y="1884783"/>
                </a:cubicBezTo>
                <a:cubicBezTo>
                  <a:pt x="1617463" y="1883096"/>
                  <a:pt x="1638939" y="1877358"/>
                  <a:pt x="1660849" y="1875453"/>
                </a:cubicBezTo>
                <a:cubicBezTo>
                  <a:pt x="1710522" y="1871134"/>
                  <a:pt x="1760376" y="1869232"/>
                  <a:pt x="1810139" y="1866122"/>
                </a:cubicBezTo>
                <a:cubicBezTo>
                  <a:pt x="1893326" y="1838393"/>
                  <a:pt x="1846921" y="1851728"/>
                  <a:pt x="1950098" y="1828800"/>
                </a:cubicBezTo>
                <a:cubicBezTo>
                  <a:pt x="1968759" y="1816359"/>
                  <a:pt x="1988852" y="1805835"/>
                  <a:pt x="2006082" y="1791477"/>
                </a:cubicBezTo>
                <a:cubicBezTo>
                  <a:pt x="2026356" y="1774582"/>
                  <a:pt x="2045171" y="1755768"/>
                  <a:pt x="2062066" y="1735494"/>
                </a:cubicBezTo>
                <a:cubicBezTo>
                  <a:pt x="2073404" y="1721888"/>
                  <a:pt x="2115315" y="1668160"/>
                  <a:pt x="2136711" y="1651518"/>
                </a:cubicBezTo>
                <a:cubicBezTo>
                  <a:pt x="2154414" y="1637749"/>
                  <a:pt x="2174033" y="1626637"/>
                  <a:pt x="2192694" y="1614196"/>
                </a:cubicBezTo>
                <a:cubicBezTo>
                  <a:pt x="2202025" y="1607975"/>
                  <a:pt x="2210047" y="1599080"/>
                  <a:pt x="2220686" y="1595534"/>
                </a:cubicBezTo>
                <a:cubicBezTo>
                  <a:pt x="2239347" y="1589314"/>
                  <a:pt x="2260303" y="1587784"/>
                  <a:pt x="2276670" y="1576873"/>
                </a:cubicBezTo>
                <a:lnTo>
                  <a:pt x="2332653" y="1539551"/>
                </a:lnTo>
                <a:cubicBezTo>
                  <a:pt x="2345094" y="1520890"/>
                  <a:pt x="2362884" y="1504844"/>
                  <a:pt x="2369976" y="1483567"/>
                </a:cubicBezTo>
                <a:cubicBezTo>
                  <a:pt x="2382088" y="1447229"/>
                  <a:pt x="2372351" y="1462529"/>
                  <a:pt x="2397968" y="1436914"/>
                </a:cubicBezTo>
                <a:cubicBezTo>
                  <a:pt x="2434224" y="1364403"/>
                  <a:pt x="2412229" y="1412790"/>
                  <a:pt x="2453951" y="1287624"/>
                </a:cubicBezTo>
                <a:cubicBezTo>
                  <a:pt x="2457061" y="1278293"/>
                  <a:pt x="2458883" y="1268429"/>
                  <a:pt x="2463282" y="1259632"/>
                </a:cubicBezTo>
                <a:lnTo>
                  <a:pt x="2491274" y="1203649"/>
                </a:lnTo>
                <a:cubicBezTo>
                  <a:pt x="2506557" y="1127231"/>
                  <a:pt x="2493793" y="1178058"/>
                  <a:pt x="2528596" y="1082351"/>
                </a:cubicBezTo>
                <a:cubicBezTo>
                  <a:pt x="2539362" y="1052744"/>
                  <a:pt x="2540850" y="1039183"/>
                  <a:pt x="2556588" y="1007706"/>
                </a:cubicBezTo>
                <a:cubicBezTo>
                  <a:pt x="2561603" y="997676"/>
                  <a:pt x="2570936" y="990065"/>
                  <a:pt x="2575249" y="979714"/>
                </a:cubicBezTo>
                <a:cubicBezTo>
                  <a:pt x="2586597" y="952478"/>
                  <a:pt x="2594564" y="923939"/>
                  <a:pt x="2603241" y="895738"/>
                </a:cubicBezTo>
                <a:cubicBezTo>
                  <a:pt x="2607012" y="883482"/>
                  <a:pt x="2608069" y="870423"/>
                  <a:pt x="2612572" y="858416"/>
                </a:cubicBezTo>
                <a:cubicBezTo>
                  <a:pt x="2617456" y="845393"/>
                  <a:pt x="2626349" y="834117"/>
                  <a:pt x="2631233" y="821094"/>
                </a:cubicBezTo>
                <a:cubicBezTo>
                  <a:pt x="2635736" y="809087"/>
                  <a:pt x="2637041" y="796102"/>
                  <a:pt x="2640564" y="783771"/>
                </a:cubicBezTo>
                <a:cubicBezTo>
                  <a:pt x="2649484" y="752549"/>
                  <a:pt x="2659006" y="721500"/>
                  <a:pt x="2668555" y="690465"/>
                </a:cubicBezTo>
                <a:cubicBezTo>
                  <a:pt x="2687989" y="627303"/>
                  <a:pt x="2667720" y="702096"/>
                  <a:pt x="2705878" y="597159"/>
                </a:cubicBezTo>
                <a:cubicBezTo>
                  <a:pt x="2710260" y="585107"/>
                  <a:pt x="2712098" y="572277"/>
                  <a:pt x="2715208" y="559836"/>
                </a:cubicBezTo>
                <a:cubicBezTo>
                  <a:pt x="2721854" y="433564"/>
                  <a:pt x="2733158" y="340253"/>
                  <a:pt x="2715208" y="214604"/>
                </a:cubicBezTo>
                <a:cubicBezTo>
                  <a:pt x="2713622" y="203503"/>
                  <a:pt x="2703845" y="195126"/>
                  <a:pt x="2696547" y="186612"/>
                </a:cubicBezTo>
                <a:cubicBezTo>
                  <a:pt x="2685463" y="173680"/>
                  <a:pt x="2652087" y="138448"/>
                  <a:pt x="2631233" y="130628"/>
                </a:cubicBezTo>
                <a:cubicBezTo>
                  <a:pt x="2616384" y="125060"/>
                  <a:pt x="2599965" y="125144"/>
                  <a:pt x="2584580" y="121298"/>
                </a:cubicBezTo>
                <a:cubicBezTo>
                  <a:pt x="2575038" y="118913"/>
                  <a:pt x="2565797" y="115420"/>
                  <a:pt x="2556588" y="111967"/>
                </a:cubicBezTo>
                <a:cubicBezTo>
                  <a:pt x="2525052" y="100141"/>
                  <a:pt x="2511585" y="92444"/>
                  <a:pt x="2481943" y="83975"/>
                </a:cubicBezTo>
                <a:cubicBezTo>
                  <a:pt x="2469613" y="80452"/>
                  <a:pt x="2456951" y="78168"/>
                  <a:pt x="2444621" y="74645"/>
                </a:cubicBezTo>
                <a:cubicBezTo>
                  <a:pt x="2390068" y="59058"/>
                  <a:pt x="2444940" y="70568"/>
                  <a:pt x="2379306" y="55983"/>
                </a:cubicBezTo>
                <a:cubicBezTo>
                  <a:pt x="2363825" y="52543"/>
                  <a:pt x="2348134" y="50093"/>
                  <a:pt x="2332653" y="46653"/>
                </a:cubicBezTo>
                <a:cubicBezTo>
                  <a:pt x="2311999" y="42063"/>
                  <a:pt x="2268265" y="29216"/>
                  <a:pt x="2248678" y="27992"/>
                </a:cubicBezTo>
                <a:cubicBezTo>
                  <a:pt x="2072130" y="16958"/>
                  <a:pt x="1609631" y="11615"/>
                  <a:pt x="1502229" y="9330"/>
                </a:cubicBezTo>
                <a:lnTo>
                  <a:pt x="1119674" y="0"/>
                </a:lnTo>
                <a:lnTo>
                  <a:pt x="485192" y="9330"/>
                </a:lnTo>
                <a:cubicBezTo>
                  <a:pt x="460125" y="9990"/>
                  <a:pt x="435451" y="15731"/>
                  <a:pt x="410547" y="18661"/>
                </a:cubicBezTo>
                <a:cubicBezTo>
                  <a:pt x="382576" y="21952"/>
                  <a:pt x="354453" y="24009"/>
                  <a:pt x="326572" y="27992"/>
                </a:cubicBezTo>
                <a:cubicBezTo>
                  <a:pt x="287157" y="33623"/>
                  <a:pt x="279283" y="38500"/>
                  <a:pt x="242596" y="46653"/>
                </a:cubicBezTo>
                <a:cubicBezTo>
                  <a:pt x="227115" y="50093"/>
                  <a:pt x="211328" y="52137"/>
                  <a:pt x="195943" y="55983"/>
                </a:cubicBezTo>
                <a:cubicBezTo>
                  <a:pt x="186401" y="58368"/>
                  <a:pt x="192832" y="52873"/>
                  <a:pt x="167951" y="65314"/>
                </a:cubicBezTo>
                <a:cubicBezTo>
                  <a:pt x="143070" y="77755"/>
                  <a:pt x="72476" y="130629"/>
                  <a:pt x="46654" y="130629"/>
                </a:cubicBezTo>
              </a:path>
            </a:pathLst>
          </a:custGeom>
          <a:noFill/>
          <a:ln w="381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ihandform 9"/>
          <p:cNvSpPr/>
          <p:nvPr/>
        </p:nvSpPr>
        <p:spPr>
          <a:xfrm>
            <a:off x="1259633" y="1819469"/>
            <a:ext cx="2402395" cy="653143"/>
          </a:xfrm>
          <a:custGeom>
            <a:avLst/>
            <a:gdLst>
              <a:gd name="connsiteX0" fmla="*/ 121298 w 2402395"/>
              <a:gd name="connsiteY0" fmla="*/ 102637 h 653143"/>
              <a:gd name="connsiteX1" fmla="*/ 121298 w 2402395"/>
              <a:gd name="connsiteY1" fmla="*/ 102637 h 653143"/>
              <a:gd name="connsiteX2" fmla="*/ 46653 w 2402395"/>
              <a:gd name="connsiteY2" fmla="*/ 149290 h 653143"/>
              <a:gd name="connsiteX3" fmla="*/ 27991 w 2402395"/>
              <a:gd name="connsiteY3" fmla="*/ 167951 h 653143"/>
              <a:gd name="connsiteX4" fmla="*/ 18661 w 2402395"/>
              <a:gd name="connsiteY4" fmla="*/ 195943 h 653143"/>
              <a:gd name="connsiteX5" fmla="*/ 0 w 2402395"/>
              <a:gd name="connsiteY5" fmla="*/ 223935 h 653143"/>
              <a:gd name="connsiteX6" fmla="*/ 27991 w 2402395"/>
              <a:gd name="connsiteY6" fmla="*/ 335902 h 653143"/>
              <a:gd name="connsiteX7" fmla="*/ 46653 w 2402395"/>
              <a:gd name="connsiteY7" fmla="*/ 354564 h 653143"/>
              <a:gd name="connsiteX8" fmla="*/ 83975 w 2402395"/>
              <a:gd name="connsiteY8" fmla="*/ 429209 h 653143"/>
              <a:gd name="connsiteX9" fmla="*/ 121298 w 2402395"/>
              <a:gd name="connsiteY9" fmla="*/ 475862 h 653143"/>
              <a:gd name="connsiteX10" fmla="*/ 186612 w 2402395"/>
              <a:gd name="connsiteY10" fmla="*/ 494523 h 653143"/>
              <a:gd name="connsiteX11" fmla="*/ 289249 w 2402395"/>
              <a:gd name="connsiteY11" fmla="*/ 531845 h 653143"/>
              <a:gd name="connsiteX12" fmla="*/ 410547 w 2402395"/>
              <a:gd name="connsiteY12" fmla="*/ 559837 h 653143"/>
              <a:gd name="connsiteX13" fmla="*/ 625151 w 2402395"/>
              <a:gd name="connsiteY13" fmla="*/ 578498 h 653143"/>
              <a:gd name="connsiteX14" fmla="*/ 858416 w 2402395"/>
              <a:gd name="connsiteY14" fmla="*/ 587829 h 653143"/>
              <a:gd name="connsiteX15" fmla="*/ 942391 w 2402395"/>
              <a:gd name="connsiteY15" fmla="*/ 597160 h 653143"/>
              <a:gd name="connsiteX16" fmla="*/ 1054359 w 2402395"/>
              <a:gd name="connsiteY16" fmla="*/ 606490 h 653143"/>
              <a:gd name="connsiteX17" fmla="*/ 1129004 w 2402395"/>
              <a:gd name="connsiteY17" fmla="*/ 615821 h 653143"/>
              <a:gd name="connsiteX18" fmla="*/ 1240971 w 2402395"/>
              <a:gd name="connsiteY18" fmla="*/ 625151 h 653143"/>
              <a:gd name="connsiteX19" fmla="*/ 1446245 w 2402395"/>
              <a:gd name="connsiteY19" fmla="*/ 643813 h 653143"/>
              <a:gd name="connsiteX20" fmla="*/ 1595534 w 2402395"/>
              <a:gd name="connsiteY20" fmla="*/ 653143 h 653143"/>
              <a:gd name="connsiteX21" fmla="*/ 2108718 w 2402395"/>
              <a:gd name="connsiteY21" fmla="*/ 634482 h 653143"/>
              <a:gd name="connsiteX22" fmla="*/ 2230016 w 2402395"/>
              <a:gd name="connsiteY22" fmla="*/ 615821 h 653143"/>
              <a:gd name="connsiteX23" fmla="*/ 2258008 w 2402395"/>
              <a:gd name="connsiteY23" fmla="*/ 597160 h 653143"/>
              <a:gd name="connsiteX24" fmla="*/ 2276669 w 2402395"/>
              <a:gd name="connsiteY24" fmla="*/ 578498 h 653143"/>
              <a:gd name="connsiteX25" fmla="*/ 2304661 w 2402395"/>
              <a:gd name="connsiteY25" fmla="*/ 569168 h 653143"/>
              <a:gd name="connsiteX26" fmla="*/ 2341983 w 2402395"/>
              <a:gd name="connsiteY26" fmla="*/ 513184 h 653143"/>
              <a:gd name="connsiteX27" fmla="*/ 2379306 w 2402395"/>
              <a:gd name="connsiteY27" fmla="*/ 447870 h 653143"/>
              <a:gd name="connsiteX28" fmla="*/ 2388636 w 2402395"/>
              <a:gd name="connsiteY28" fmla="*/ 279919 h 653143"/>
              <a:gd name="connsiteX29" fmla="*/ 2341983 w 2402395"/>
              <a:gd name="connsiteY29" fmla="*/ 167951 h 653143"/>
              <a:gd name="connsiteX30" fmla="*/ 2313991 w 2402395"/>
              <a:gd name="connsiteY30" fmla="*/ 139960 h 653143"/>
              <a:gd name="connsiteX31" fmla="*/ 2286000 w 2402395"/>
              <a:gd name="connsiteY31" fmla="*/ 93307 h 653143"/>
              <a:gd name="connsiteX32" fmla="*/ 2239347 w 2402395"/>
              <a:gd name="connsiteY32" fmla="*/ 55984 h 653143"/>
              <a:gd name="connsiteX33" fmla="*/ 2220685 w 2402395"/>
              <a:gd name="connsiteY33" fmla="*/ 37323 h 653143"/>
              <a:gd name="connsiteX34" fmla="*/ 2099387 w 2402395"/>
              <a:gd name="connsiteY34" fmla="*/ 27992 h 653143"/>
              <a:gd name="connsiteX35" fmla="*/ 1838130 w 2402395"/>
              <a:gd name="connsiteY35" fmla="*/ 18662 h 653143"/>
              <a:gd name="connsiteX36" fmla="*/ 1716832 w 2402395"/>
              <a:gd name="connsiteY36" fmla="*/ 9331 h 653143"/>
              <a:gd name="connsiteX37" fmla="*/ 1632857 w 2402395"/>
              <a:gd name="connsiteY37" fmla="*/ 0 h 653143"/>
              <a:gd name="connsiteX38" fmla="*/ 1175657 w 2402395"/>
              <a:gd name="connsiteY38" fmla="*/ 9331 h 653143"/>
              <a:gd name="connsiteX39" fmla="*/ 774440 w 2402395"/>
              <a:gd name="connsiteY39" fmla="*/ 27992 h 653143"/>
              <a:gd name="connsiteX40" fmla="*/ 541175 w 2402395"/>
              <a:gd name="connsiteY40" fmla="*/ 46653 h 653143"/>
              <a:gd name="connsiteX41" fmla="*/ 345232 w 2402395"/>
              <a:gd name="connsiteY41" fmla="*/ 65315 h 653143"/>
              <a:gd name="connsiteX42" fmla="*/ 167951 w 2402395"/>
              <a:gd name="connsiteY42" fmla="*/ 83976 h 653143"/>
              <a:gd name="connsiteX43" fmla="*/ 121298 w 2402395"/>
              <a:gd name="connsiteY43" fmla="*/ 102637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02395" h="653143">
                <a:moveTo>
                  <a:pt x="121298" y="102637"/>
                </a:moveTo>
                <a:lnTo>
                  <a:pt x="121298" y="102637"/>
                </a:lnTo>
                <a:cubicBezTo>
                  <a:pt x="96416" y="118188"/>
                  <a:pt x="70691" y="132464"/>
                  <a:pt x="46653" y="149290"/>
                </a:cubicBezTo>
                <a:cubicBezTo>
                  <a:pt x="39446" y="154335"/>
                  <a:pt x="32517" y="160408"/>
                  <a:pt x="27991" y="167951"/>
                </a:cubicBezTo>
                <a:cubicBezTo>
                  <a:pt x="22931" y="176385"/>
                  <a:pt x="23059" y="187146"/>
                  <a:pt x="18661" y="195943"/>
                </a:cubicBezTo>
                <a:cubicBezTo>
                  <a:pt x="13646" y="205973"/>
                  <a:pt x="6220" y="214604"/>
                  <a:pt x="0" y="223935"/>
                </a:cubicBezTo>
                <a:cubicBezTo>
                  <a:pt x="3084" y="242438"/>
                  <a:pt x="13204" y="321115"/>
                  <a:pt x="27991" y="335902"/>
                </a:cubicBezTo>
                <a:lnTo>
                  <a:pt x="46653" y="354564"/>
                </a:lnTo>
                <a:cubicBezTo>
                  <a:pt x="78498" y="450099"/>
                  <a:pt x="46753" y="382681"/>
                  <a:pt x="83975" y="429209"/>
                </a:cubicBezTo>
                <a:cubicBezTo>
                  <a:pt x="95711" y="443879"/>
                  <a:pt x="103968" y="465464"/>
                  <a:pt x="121298" y="475862"/>
                </a:cubicBezTo>
                <a:cubicBezTo>
                  <a:pt x="130857" y="481597"/>
                  <a:pt x="179644" y="492781"/>
                  <a:pt x="186612" y="494523"/>
                </a:cubicBezTo>
                <a:cubicBezTo>
                  <a:pt x="245296" y="533645"/>
                  <a:pt x="182336" y="496206"/>
                  <a:pt x="289249" y="531845"/>
                </a:cubicBezTo>
                <a:cubicBezTo>
                  <a:pt x="366096" y="557462"/>
                  <a:pt x="325759" y="547725"/>
                  <a:pt x="410547" y="559837"/>
                </a:cubicBezTo>
                <a:cubicBezTo>
                  <a:pt x="497027" y="588666"/>
                  <a:pt x="432490" y="569935"/>
                  <a:pt x="625151" y="578498"/>
                </a:cubicBezTo>
                <a:lnTo>
                  <a:pt x="858416" y="587829"/>
                </a:lnTo>
                <a:lnTo>
                  <a:pt x="942391" y="597160"/>
                </a:lnTo>
                <a:cubicBezTo>
                  <a:pt x="979674" y="600711"/>
                  <a:pt x="1017093" y="602763"/>
                  <a:pt x="1054359" y="606490"/>
                </a:cubicBezTo>
                <a:cubicBezTo>
                  <a:pt x="1079310" y="608985"/>
                  <a:pt x="1104053" y="613326"/>
                  <a:pt x="1129004" y="615821"/>
                </a:cubicBezTo>
                <a:cubicBezTo>
                  <a:pt x="1166270" y="619548"/>
                  <a:pt x="1203649" y="622041"/>
                  <a:pt x="1240971" y="625151"/>
                </a:cubicBezTo>
                <a:cubicBezTo>
                  <a:pt x="1325610" y="653365"/>
                  <a:pt x="1256087" y="632947"/>
                  <a:pt x="1446245" y="643813"/>
                </a:cubicBezTo>
                <a:lnTo>
                  <a:pt x="1595534" y="653143"/>
                </a:lnTo>
                <a:lnTo>
                  <a:pt x="2108718" y="634482"/>
                </a:lnTo>
                <a:cubicBezTo>
                  <a:pt x="2179959" y="620233"/>
                  <a:pt x="2139634" y="627118"/>
                  <a:pt x="2230016" y="615821"/>
                </a:cubicBezTo>
                <a:cubicBezTo>
                  <a:pt x="2239347" y="609601"/>
                  <a:pt x="2249251" y="604165"/>
                  <a:pt x="2258008" y="597160"/>
                </a:cubicBezTo>
                <a:cubicBezTo>
                  <a:pt x="2264877" y="591664"/>
                  <a:pt x="2269126" y="583024"/>
                  <a:pt x="2276669" y="578498"/>
                </a:cubicBezTo>
                <a:cubicBezTo>
                  <a:pt x="2285103" y="573438"/>
                  <a:pt x="2295330" y="572278"/>
                  <a:pt x="2304661" y="569168"/>
                </a:cubicBezTo>
                <a:cubicBezTo>
                  <a:pt x="2317102" y="550507"/>
                  <a:pt x="2331952" y="533244"/>
                  <a:pt x="2341983" y="513184"/>
                </a:cubicBezTo>
                <a:cubicBezTo>
                  <a:pt x="2365660" y="465832"/>
                  <a:pt x="2352930" y="487435"/>
                  <a:pt x="2379306" y="447870"/>
                </a:cubicBezTo>
                <a:cubicBezTo>
                  <a:pt x="2403229" y="376100"/>
                  <a:pt x="2412131" y="373898"/>
                  <a:pt x="2388636" y="279919"/>
                </a:cubicBezTo>
                <a:cubicBezTo>
                  <a:pt x="2378830" y="240693"/>
                  <a:pt x="2370574" y="196541"/>
                  <a:pt x="2341983" y="167951"/>
                </a:cubicBezTo>
                <a:cubicBezTo>
                  <a:pt x="2332652" y="158621"/>
                  <a:pt x="2321908" y="150516"/>
                  <a:pt x="2313991" y="139960"/>
                </a:cubicBezTo>
                <a:cubicBezTo>
                  <a:pt x="2303110" y="125452"/>
                  <a:pt x="2296541" y="108064"/>
                  <a:pt x="2286000" y="93307"/>
                </a:cubicBezTo>
                <a:cubicBezTo>
                  <a:pt x="2270981" y="72281"/>
                  <a:pt x="2259906" y="72431"/>
                  <a:pt x="2239347" y="55984"/>
                </a:cubicBezTo>
                <a:cubicBezTo>
                  <a:pt x="2232478" y="50489"/>
                  <a:pt x="2229311" y="39048"/>
                  <a:pt x="2220685" y="37323"/>
                </a:cubicBezTo>
                <a:cubicBezTo>
                  <a:pt x="2180920" y="29370"/>
                  <a:pt x="2139891" y="29968"/>
                  <a:pt x="2099387" y="27992"/>
                </a:cubicBezTo>
                <a:cubicBezTo>
                  <a:pt x="2012349" y="23746"/>
                  <a:pt x="1925216" y="21772"/>
                  <a:pt x="1838130" y="18662"/>
                </a:cubicBezTo>
                <a:lnTo>
                  <a:pt x="1716832" y="9331"/>
                </a:lnTo>
                <a:cubicBezTo>
                  <a:pt x="1688784" y="6781"/>
                  <a:pt x="1661021" y="0"/>
                  <a:pt x="1632857" y="0"/>
                </a:cubicBezTo>
                <a:cubicBezTo>
                  <a:pt x="1480425" y="0"/>
                  <a:pt x="1328036" y="5321"/>
                  <a:pt x="1175657" y="9331"/>
                </a:cubicBezTo>
                <a:cubicBezTo>
                  <a:pt x="994699" y="14093"/>
                  <a:pt x="935927" y="17226"/>
                  <a:pt x="774440" y="27992"/>
                </a:cubicBezTo>
                <a:cubicBezTo>
                  <a:pt x="658081" y="35749"/>
                  <a:pt x="649091" y="36536"/>
                  <a:pt x="541175" y="46653"/>
                </a:cubicBezTo>
                <a:lnTo>
                  <a:pt x="345232" y="65315"/>
                </a:lnTo>
                <a:cubicBezTo>
                  <a:pt x="252871" y="96100"/>
                  <a:pt x="413581" y="45192"/>
                  <a:pt x="167951" y="83976"/>
                </a:cubicBezTo>
                <a:cubicBezTo>
                  <a:pt x="155422" y="85954"/>
                  <a:pt x="129074" y="99527"/>
                  <a:pt x="121298" y="102637"/>
                </a:cubicBezTo>
                <a:close/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2995127" y="2509935"/>
            <a:ext cx="674149" cy="1726163"/>
          </a:xfrm>
          <a:custGeom>
            <a:avLst/>
            <a:gdLst>
              <a:gd name="connsiteX0" fmla="*/ 233265 w 674149"/>
              <a:gd name="connsiteY0" fmla="*/ 83975 h 1726163"/>
              <a:gd name="connsiteX1" fmla="*/ 233265 w 674149"/>
              <a:gd name="connsiteY1" fmla="*/ 83975 h 1726163"/>
              <a:gd name="connsiteX2" fmla="*/ 83975 w 674149"/>
              <a:gd name="connsiteY2" fmla="*/ 1129004 h 1726163"/>
              <a:gd name="connsiteX3" fmla="*/ 65314 w 674149"/>
              <a:gd name="connsiteY3" fmla="*/ 1231641 h 1726163"/>
              <a:gd name="connsiteX4" fmla="*/ 55983 w 674149"/>
              <a:gd name="connsiteY4" fmla="*/ 1287624 h 1726163"/>
              <a:gd name="connsiteX5" fmla="*/ 37322 w 674149"/>
              <a:gd name="connsiteY5" fmla="*/ 1334277 h 1726163"/>
              <a:gd name="connsiteX6" fmla="*/ 27991 w 674149"/>
              <a:gd name="connsiteY6" fmla="*/ 1362269 h 1726163"/>
              <a:gd name="connsiteX7" fmla="*/ 18661 w 674149"/>
              <a:gd name="connsiteY7" fmla="*/ 1399592 h 1726163"/>
              <a:gd name="connsiteX8" fmla="*/ 0 w 674149"/>
              <a:gd name="connsiteY8" fmla="*/ 1492898 h 1726163"/>
              <a:gd name="connsiteX9" fmla="*/ 9330 w 674149"/>
              <a:gd name="connsiteY9" fmla="*/ 1567543 h 1726163"/>
              <a:gd name="connsiteX10" fmla="*/ 65314 w 674149"/>
              <a:gd name="connsiteY10" fmla="*/ 1632857 h 1726163"/>
              <a:gd name="connsiteX11" fmla="*/ 83975 w 674149"/>
              <a:gd name="connsiteY11" fmla="*/ 1660849 h 1726163"/>
              <a:gd name="connsiteX12" fmla="*/ 177281 w 674149"/>
              <a:gd name="connsiteY12" fmla="*/ 1716832 h 1726163"/>
              <a:gd name="connsiteX13" fmla="*/ 214604 w 674149"/>
              <a:gd name="connsiteY13" fmla="*/ 1726163 h 1726163"/>
              <a:gd name="connsiteX14" fmla="*/ 419877 w 674149"/>
              <a:gd name="connsiteY14" fmla="*/ 1707502 h 1726163"/>
              <a:gd name="connsiteX15" fmla="*/ 457200 w 674149"/>
              <a:gd name="connsiteY15" fmla="*/ 1698171 h 1726163"/>
              <a:gd name="connsiteX16" fmla="*/ 513183 w 674149"/>
              <a:gd name="connsiteY16" fmla="*/ 1660849 h 1726163"/>
              <a:gd name="connsiteX17" fmla="*/ 597159 w 674149"/>
              <a:gd name="connsiteY17" fmla="*/ 1595534 h 1726163"/>
              <a:gd name="connsiteX18" fmla="*/ 662473 w 674149"/>
              <a:gd name="connsiteY18" fmla="*/ 1464906 h 1726163"/>
              <a:gd name="connsiteX19" fmla="*/ 671804 w 674149"/>
              <a:gd name="connsiteY19" fmla="*/ 1427583 h 1726163"/>
              <a:gd name="connsiteX20" fmla="*/ 643812 w 674149"/>
              <a:gd name="connsiteY20" fmla="*/ 933061 h 1726163"/>
              <a:gd name="connsiteX21" fmla="*/ 625151 w 674149"/>
              <a:gd name="connsiteY21" fmla="*/ 877077 h 1726163"/>
              <a:gd name="connsiteX22" fmla="*/ 643812 w 674149"/>
              <a:gd name="connsiteY22" fmla="*/ 307910 h 1726163"/>
              <a:gd name="connsiteX23" fmla="*/ 653142 w 674149"/>
              <a:gd name="connsiteY23" fmla="*/ 270587 h 1726163"/>
              <a:gd name="connsiteX24" fmla="*/ 662473 w 674149"/>
              <a:gd name="connsiteY24" fmla="*/ 214604 h 1726163"/>
              <a:gd name="connsiteX25" fmla="*/ 653142 w 674149"/>
              <a:gd name="connsiteY25" fmla="*/ 46653 h 1726163"/>
              <a:gd name="connsiteX26" fmla="*/ 634481 w 674149"/>
              <a:gd name="connsiteY26" fmla="*/ 18661 h 1726163"/>
              <a:gd name="connsiteX27" fmla="*/ 569167 w 674149"/>
              <a:gd name="connsiteY27" fmla="*/ 0 h 1726163"/>
              <a:gd name="connsiteX28" fmla="*/ 298579 w 674149"/>
              <a:gd name="connsiteY28" fmla="*/ 9330 h 1726163"/>
              <a:gd name="connsiteX29" fmla="*/ 233265 w 674149"/>
              <a:gd name="connsiteY29" fmla="*/ 74645 h 1726163"/>
              <a:gd name="connsiteX30" fmla="*/ 233265 w 674149"/>
              <a:gd name="connsiteY30" fmla="*/ 83975 h 172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4149" h="1726163">
                <a:moveTo>
                  <a:pt x="233265" y="83975"/>
                </a:moveTo>
                <a:lnTo>
                  <a:pt x="233265" y="83975"/>
                </a:lnTo>
                <a:cubicBezTo>
                  <a:pt x="183502" y="432318"/>
                  <a:pt x="133332" y="780603"/>
                  <a:pt x="83975" y="1129004"/>
                </a:cubicBezTo>
                <a:cubicBezTo>
                  <a:pt x="43753" y="1412925"/>
                  <a:pt x="94211" y="1101604"/>
                  <a:pt x="65314" y="1231641"/>
                </a:cubicBezTo>
                <a:cubicBezTo>
                  <a:pt x="61210" y="1250109"/>
                  <a:pt x="60961" y="1269372"/>
                  <a:pt x="55983" y="1287624"/>
                </a:cubicBezTo>
                <a:cubicBezTo>
                  <a:pt x="51576" y="1303783"/>
                  <a:pt x="43203" y="1318595"/>
                  <a:pt x="37322" y="1334277"/>
                </a:cubicBezTo>
                <a:cubicBezTo>
                  <a:pt x="33869" y="1343486"/>
                  <a:pt x="30693" y="1352812"/>
                  <a:pt x="27991" y="1362269"/>
                </a:cubicBezTo>
                <a:cubicBezTo>
                  <a:pt x="24468" y="1374599"/>
                  <a:pt x="21348" y="1387053"/>
                  <a:pt x="18661" y="1399592"/>
                </a:cubicBezTo>
                <a:cubicBezTo>
                  <a:pt x="12015" y="1430606"/>
                  <a:pt x="0" y="1492898"/>
                  <a:pt x="0" y="1492898"/>
                </a:cubicBezTo>
                <a:cubicBezTo>
                  <a:pt x="3110" y="1517780"/>
                  <a:pt x="2732" y="1543351"/>
                  <a:pt x="9330" y="1567543"/>
                </a:cubicBezTo>
                <a:cubicBezTo>
                  <a:pt x="15042" y="1588486"/>
                  <a:pt x="55692" y="1621631"/>
                  <a:pt x="65314" y="1632857"/>
                </a:cubicBezTo>
                <a:cubicBezTo>
                  <a:pt x="72612" y="1641371"/>
                  <a:pt x="75536" y="1653465"/>
                  <a:pt x="83975" y="1660849"/>
                </a:cubicBezTo>
                <a:cubicBezTo>
                  <a:pt x="100250" y="1675090"/>
                  <a:pt x="151702" y="1707240"/>
                  <a:pt x="177281" y="1716832"/>
                </a:cubicBezTo>
                <a:cubicBezTo>
                  <a:pt x="189288" y="1721335"/>
                  <a:pt x="202163" y="1723053"/>
                  <a:pt x="214604" y="1726163"/>
                </a:cubicBezTo>
                <a:cubicBezTo>
                  <a:pt x="283028" y="1719943"/>
                  <a:pt x="351623" y="1715377"/>
                  <a:pt x="419877" y="1707502"/>
                </a:cubicBezTo>
                <a:cubicBezTo>
                  <a:pt x="432616" y="1706032"/>
                  <a:pt x="445730" y="1703906"/>
                  <a:pt x="457200" y="1698171"/>
                </a:cubicBezTo>
                <a:cubicBezTo>
                  <a:pt x="477260" y="1688141"/>
                  <a:pt x="494522" y="1673290"/>
                  <a:pt x="513183" y="1660849"/>
                </a:cubicBezTo>
                <a:cubicBezTo>
                  <a:pt x="538221" y="1644157"/>
                  <a:pt x="577974" y="1622941"/>
                  <a:pt x="597159" y="1595534"/>
                </a:cubicBezTo>
                <a:cubicBezTo>
                  <a:pt x="621654" y="1560541"/>
                  <a:pt x="647821" y="1505199"/>
                  <a:pt x="662473" y="1464906"/>
                </a:cubicBezTo>
                <a:cubicBezTo>
                  <a:pt x="666856" y="1452854"/>
                  <a:pt x="668694" y="1440024"/>
                  <a:pt x="671804" y="1427583"/>
                </a:cubicBezTo>
                <a:cubicBezTo>
                  <a:pt x="669976" y="1382802"/>
                  <a:pt x="688674" y="1082605"/>
                  <a:pt x="643812" y="933061"/>
                </a:cubicBezTo>
                <a:cubicBezTo>
                  <a:pt x="638160" y="914220"/>
                  <a:pt x="631371" y="895738"/>
                  <a:pt x="625151" y="877077"/>
                </a:cubicBezTo>
                <a:cubicBezTo>
                  <a:pt x="626609" y="807098"/>
                  <a:pt x="625395" y="464454"/>
                  <a:pt x="643812" y="307910"/>
                </a:cubicBezTo>
                <a:cubicBezTo>
                  <a:pt x="645310" y="295174"/>
                  <a:pt x="650627" y="283162"/>
                  <a:pt x="653142" y="270587"/>
                </a:cubicBezTo>
                <a:cubicBezTo>
                  <a:pt x="656852" y="252036"/>
                  <a:pt x="659363" y="233265"/>
                  <a:pt x="662473" y="214604"/>
                </a:cubicBezTo>
                <a:cubicBezTo>
                  <a:pt x="659363" y="158620"/>
                  <a:pt x="661072" y="102159"/>
                  <a:pt x="653142" y="46653"/>
                </a:cubicBezTo>
                <a:cubicBezTo>
                  <a:pt x="651556" y="35552"/>
                  <a:pt x="643238" y="25666"/>
                  <a:pt x="634481" y="18661"/>
                </a:cubicBezTo>
                <a:cubicBezTo>
                  <a:pt x="628395" y="13792"/>
                  <a:pt x="571608" y="610"/>
                  <a:pt x="569167" y="0"/>
                </a:cubicBezTo>
                <a:cubicBezTo>
                  <a:pt x="478971" y="3110"/>
                  <a:pt x="388653" y="3700"/>
                  <a:pt x="298579" y="9330"/>
                </a:cubicBezTo>
                <a:cubicBezTo>
                  <a:pt x="268069" y="11237"/>
                  <a:pt x="233265" y="43580"/>
                  <a:pt x="233265" y="74645"/>
                </a:cubicBezTo>
                <a:lnTo>
                  <a:pt x="233265" y="83975"/>
                </a:ln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7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4" grpId="0" animBg="1"/>
      <p:bldP spid="65" grpId="0" animBg="1"/>
      <p:bldP spid="5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</a:t>
            </a:r>
            <a:r>
              <a:rPr lang="en-GB" dirty="0" smtClean="0"/>
              <a:t>an ITE </a:t>
            </a:r>
            <a:r>
              <a:rPr lang="en-GB" dirty="0"/>
              <a:t>True North and Roadmap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34288" y="1323896"/>
            <a:ext cx="2840349" cy="234491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875" y="1774479"/>
            <a:ext cx="2439898" cy="178588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302402" y="1393678"/>
            <a:ext cx="1704120" cy="2975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94326" y="2173579"/>
            <a:ext cx="2520272" cy="91440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112 Obstacles and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kern="0" dirty="0" smtClean="0">
                <a:solidFill>
                  <a:srgbClr val="000000"/>
                </a:solidFill>
              </a:rPr>
              <a:t>Missing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capabilities</a:t>
            </a:r>
          </a:p>
        </p:txBody>
      </p:sp>
      <p:sp>
        <p:nvSpPr>
          <p:cNvPr id="25" name="Rechteck 24"/>
          <p:cNvSpPr/>
          <p:nvPr/>
        </p:nvSpPr>
        <p:spPr>
          <a:xfrm>
            <a:off x="2222618" y="3909895"/>
            <a:ext cx="1654331" cy="65872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25 Forwarding to other </a:t>
            </a: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343255" y="3920260"/>
            <a:ext cx="2846796" cy="65872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51 relevant</a:t>
            </a:r>
            <a:br>
              <a:rPr lang="en-GB" kern="0" dirty="0" smtClean="0">
                <a:solidFill>
                  <a:srgbClr val="000000"/>
                </a:solidFill>
                <a:latin typeface="Bosch Office Sans"/>
              </a:rPr>
            </a:br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ITE topics</a:t>
            </a: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81263" y="3908892"/>
            <a:ext cx="1615801" cy="65872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36 not influence able</a:t>
            </a: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343255" y="2928749"/>
            <a:ext cx="2846796" cy="65872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Model Based</a:t>
            </a:r>
          </a:p>
          <a:p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Pains</a:t>
            </a: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34288" y="1331099"/>
            <a:ext cx="2840349" cy="3651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lnSpc>
                <a:spcPts val="2300"/>
              </a:lnSpc>
              <a:spcBef>
                <a:spcPts val="500"/>
              </a:spcBef>
            </a:pPr>
            <a:r>
              <a:rPr lang="en-GB" b="1" kern="0" dirty="0">
                <a:solidFill>
                  <a:schemeClr val="bg1"/>
                </a:solidFill>
              </a:rPr>
              <a:t>BU </a:t>
            </a:r>
            <a:r>
              <a:rPr lang="en-GB" b="1" kern="0" dirty="0" smtClean="0">
                <a:solidFill>
                  <a:schemeClr val="bg1"/>
                </a:solidFill>
              </a:rPr>
              <a:t>Pain </a:t>
            </a:r>
            <a:r>
              <a:rPr lang="en-GB" b="1" kern="0" dirty="0">
                <a:solidFill>
                  <a:schemeClr val="bg1"/>
                </a:solidFill>
              </a:rPr>
              <a:t>Points</a:t>
            </a:r>
          </a:p>
        </p:txBody>
      </p:sp>
      <p:sp>
        <p:nvSpPr>
          <p:cNvPr id="30" name="Rechteck 29"/>
          <p:cNvSpPr/>
          <p:nvPr/>
        </p:nvSpPr>
        <p:spPr>
          <a:xfrm>
            <a:off x="4352750" y="1367486"/>
            <a:ext cx="2837302" cy="65872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Digitalization </a:t>
            </a:r>
          </a:p>
          <a:p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Goals</a:t>
            </a: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86" y="1394035"/>
            <a:ext cx="1088000" cy="612000"/>
          </a:xfrm>
          <a:prstGeom prst="rect">
            <a:avLst/>
          </a:prstGeom>
        </p:spPr>
      </p:pic>
      <p:sp>
        <p:nvSpPr>
          <p:cNvPr id="32" name="Rechteck 31"/>
          <p:cNvSpPr/>
          <p:nvPr/>
        </p:nvSpPr>
        <p:spPr>
          <a:xfrm>
            <a:off x="4355274" y="2157019"/>
            <a:ext cx="2834777" cy="65872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Trends &amp; </a:t>
            </a:r>
            <a:br>
              <a:rPr lang="en-GB" kern="0" dirty="0" smtClean="0">
                <a:solidFill>
                  <a:srgbClr val="000000"/>
                </a:solidFill>
                <a:latin typeface="Bosch Office Sans"/>
              </a:rPr>
            </a:br>
            <a:r>
              <a:rPr lang="en-GB" kern="0" dirty="0" smtClean="0">
                <a:solidFill>
                  <a:srgbClr val="000000"/>
                </a:solidFill>
                <a:latin typeface="Bosch Office Sans"/>
              </a:rPr>
              <a:t>Technologies</a:t>
            </a: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cxnSp>
        <p:nvCxnSpPr>
          <p:cNvPr id="33" name="Gerader Verbinder 32"/>
          <p:cNvCxnSpPr/>
          <p:nvPr/>
        </p:nvCxnSpPr>
        <p:spPr>
          <a:xfrm flipH="1">
            <a:off x="4111310" y="1367486"/>
            <a:ext cx="0" cy="3240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486" y="2171480"/>
            <a:ext cx="1088000" cy="6120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486" y="2946552"/>
            <a:ext cx="1088000" cy="612000"/>
          </a:xfrm>
          <a:prstGeom prst="rect">
            <a:avLst/>
          </a:prstGeom>
        </p:spPr>
      </p:pic>
      <p:sp>
        <p:nvSpPr>
          <p:cNvPr id="36" name="Pfeil nach rechts 35"/>
          <p:cNvSpPr/>
          <p:nvPr/>
        </p:nvSpPr>
        <p:spPr>
          <a:xfrm rot="5400000">
            <a:off x="1000587" y="3560044"/>
            <a:ext cx="427722" cy="37065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7" name="Pfeil nach rechts 36"/>
          <p:cNvSpPr/>
          <p:nvPr/>
        </p:nvSpPr>
        <p:spPr>
          <a:xfrm rot="5400000">
            <a:off x="2885665" y="3577109"/>
            <a:ext cx="427722" cy="37065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8" name="Pfeil nach rechts 37"/>
          <p:cNvSpPr/>
          <p:nvPr/>
        </p:nvSpPr>
        <p:spPr>
          <a:xfrm rot="1559071">
            <a:off x="3881340" y="3609703"/>
            <a:ext cx="427722" cy="37065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6"/>
          <a:srcRect b="31292"/>
          <a:stretch/>
        </p:blipFill>
        <p:spPr>
          <a:xfrm>
            <a:off x="5967486" y="3975231"/>
            <a:ext cx="1133954" cy="569675"/>
          </a:xfrm>
          <a:prstGeom prst="flowChartDocument">
            <a:avLst/>
          </a:prstGeom>
        </p:spPr>
      </p:pic>
      <p:sp>
        <p:nvSpPr>
          <p:cNvPr id="40" name="Geschweifte Klammer rechts 39"/>
          <p:cNvSpPr/>
          <p:nvPr/>
        </p:nvSpPr>
        <p:spPr>
          <a:xfrm>
            <a:off x="7259802" y="1367486"/>
            <a:ext cx="271696" cy="3211499"/>
          </a:xfrm>
          <a:prstGeom prst="rightBrace">
            <a:avLst>
              <a:gd name="adj1" fmla="val 58193"/>
              <a:gd name="adj2" fmla="val 48751"/>
            </a:avLst>
          </a:prstGeom>
          <a:ln w="2857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/>
          <a:stretch/>
        </p:blipFill>
        <p:spPr>
          <a:xfrm>
            <a:off x="7764054" y="2503487"/>
            <a:ext cx="2013083" cy="965525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7784500" y="2229009"/>
            <a:ext cx="2224139" cy="27447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ITE </a:t>
            </a:r>
            <a:r>
              <a:rPr lang="de-DE" kern="0" dirty="0" smtClean="0">
                <a:solidFill>
                  <a:srgbClr val="000000"/>
                </a:solidFill>
              </a:rPr>
              <a:t>True North</a:t>
            </a:r>
            <a:endParaRPr kumimoji="0" lang="de-DE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Rechteck 42"/>
          <p:cNvSpPr>
            <a:spLocks/>
          </p:cNvSpPr>
          <p:nvPr/>
        </p:nvSpPr>
        <p:spPr>
          <a:xfrm>
            <a:off x="410845" y="4742601"/>
            <a:ext cx="10367142" cy="747485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txBody>
          <a:bodyPr wrap="none">
            <a:noAutofit/>
          </a:bodyPr>
          <a:lstStyle/>
          <a:p>
            <a:pPr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US" kern="0" dirty="0">
                <a:solidFill>
                  <a:schemeClr val="bg1"/>
                </a:solidFill>
                <a:latin typeface="Bosch Office Sans"/>
              </a:rPr>
              <a:t>Many BU pain points are based on existing tool landscape.</a:t>
            </a:r>
            <a:br>
              <a:rPr lang="en-US" kern="0" dirty="0">
                <a:solidFill>
                  <a:schemeClr val="bg1"/>
                </a:solidFill>
                <a:latin typeface="Bosch Office Sans"/>
              </a:rPr>
            </a:br>
            <a:r>
              <a:rPr lang="en-US" kern="0" dirty="0">
                <a:solidFill>
                  <a:schemeClr val="bg1"/>
                </a:solidFill>
                <a:latin typeface="Bosch Office Sans"/>
              </a:rPr>
              <a:t>Many topics are difficult to implement in current architecture. </a:t>
            </a:r>
          </a:p>
        </p:txBody>
      </p:sp>
    </p:spTree>
    <p:extLst>
      <p:ext uri="{BB962C8B-B14F-4D97-AF65-F5344CB8AC3E}">
        <p14:creationId xmlns:p14="http://schemas.microsoft.com/office/powerpoint/2010/main" val="37279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3. 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6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Bosch </a:t>
            </a:r>
            <a:r>
              <a:rPr lang="de-DE" dirty="0" err="1" smtClean="0"/>
              <a:t>Perspective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8AEC0-503E-4FA4-859C-D0F72D6E3F7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251701" y="2170189"/>
            <a:ext cx="10374641" cy="23179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vert="horz" lIns="108000" tIns="72000" rIns="0" bIns="0" rtlCol="0">
            <a:noAutofit/>
          </a:bodyPr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3525">
              <a:lnSpc>
                <a:spcPct val="100000"/>
              </a:lnSpc>
              <a:buFont typeface="Wingdings 3" panose="05040102010807070707" pitchFamily="18" charset="2"/>
              <a:buChar char=""/>
              <a:tabLst>
                <a:tab pos="1524000" algn="l"/>
              </a:tabLst>
            </a:pPr>
            <a:r>
              <a:rPr lang="en-US" sz="1600" dirty="0" smtClean="0"/>
              <a:t>Benefit </a:t>
            </a:r>
            <a:r>
              <a:rPr lang="en-US" sz="1600" dirty="0"/>
              <a:t>for BU users in a short timeframe should prioritize project topics.</a:t>
            </a:r>
          </a:p>
          <a:p>
            <a:pPr marL="269875" indent="-263525" fontAlgn="base">
              <a:lnSpc>
                <a:spcPct val="100000"/>
              </a:lnSpc>
              <a:spcAft>
                <a:spcPct val="0"/>
              </a:spcAft>
              <a:buFont typeface="Wingdings 3" panose="05040102010807070707" pitchFamily="18" charset="2"/>
              <a:buChar char=""/>
              <a:tabLst>
                <a:tab pos="1524000" algn="l"/>
              </a:tabLst>
            </a:pPr>
            <a:r>
              <a:rPr lang="en-US" sz="1600" dirty="0" smtClean="0"/>
              <a:t>Seamless toolchains are as important as functional tool excellence.</a:t>
            </a:r>
          </a:p>
          <a:p>
            <a:pPr marL="269875" indent="-263525">
              <a:lnSpc>
                <a:spcPct val="100000"/>
              </a:lnSpc>
              <a:buFont typeface="Wingdings 3" panose="05040102010807070707" pitchFamily="18" charset="2"/>
              <a:buChar char=""/>
              <a:tabLst>
                <a:tab pos="1524000" algn="l"/>
              </a:tabLst>
            </a:pPr>
            <a:r>
              <a:rPr lang="en-GB" sz="1600" dirty="0"/>
              <a:t>Tools follows process is not in every situation the best solution for BOSCH. Sometimes a process adoptions deliver faster benefit for the users. </a:t>
            </a:r>
            <a:endParaRPr lang="en-US" sz="1600" dirty="0"/>
          </a:p>
          <a:p>
            <a:pPr marL="269875" indent="-263525" fontAlgn="base">
              <a:lnSpc>
                <a:spcPct val="100000"/>
              </a:lnSpc>
              <a:spcAft>
                <a:spcPct val="0"/>
              </a:spcAft>
              <a:buFont typeface="Wingdings 3" panose="05040102010807070707" pitchFamily="18" charset="2"/>
              <a:buChar char=""/>
              <a:tabLst>
                <a:tab pos="1524000" algn="l"/>
              </a:tabLst>
            </a:pPr>
            <a:r>
              <a:rPr lang="en-US" sz="1600" dirty="0" smtClean="0"/>
              <a:t>Usability is a key for the success of the solution with all users (not only engineering)</a:t>
            </a:r>
          </a:p>
          <a:p>
            <a:pPr marL="269875" indent="-263525">
              <a:lnSpc>
                <a:spcPct val="100000"/>
              </a:lnSpc>
              <a:buFont typeface="Wingdings 3" panose="05040102010807070707" pitchFamily="18" charset="2"/>
              <a:buChar char=""/>
              <a:tabLst>
                <a:tab pos="1524000" algn="l"/>
              </a:tabLst>
            </a:pPr>
            <a:r>
              <a:rPr lang="en-US" sz="1600" dirty="0" smtClean="0"/>
              <a:t>Standards should be used were available or have to be developed</a:t>
            </a:r>
          </a:p>
          <a:p>
            <a:pPr marL="269875" indent="-263525">
              <a:lnSpc>
                <a:spcPct val="100000"/>
              </a:lnSpc>
              <a:buFont typeface="Wingdings 3" panose="05040102010807070707" pitchFamily="18" charset="2"/>
              <a:buChar char=""/>
              <a:tabLst>
                <a:tab pos="1524000" algn="l"/>
              </a:tabLst>
            </a:pPr>
            <a:r>
              <a:rPr lang="en-US" sz="1600" dirty="0"/>
              <a:t>Openness of vendors is important. </a:t>
            </a:r>
            <a:r>
              <a:rPr lang="en-US" sz="1600" dirty="0" err="1"/>
              <a:t>ProStep</a:t>
            </a:r>
            <a:r>
              <a:rPr lang="en-US" sz="1600" dirty="0"/>
              <a:t> IVIP CPO gives a guideline. </a:t>
            </a:r>
          </a:p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</a:pPr>
            <a:endParaRPr lang="en-GB" b="1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259200" y="4488103"/>
            <a:ext cx="10367142" cy="747485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txBody>
          <a:bodyPr wrap="none">
            <a:noAutofit/>
          </a:bodyPr>
          <a:lstStyle/>
          <a:p>
            <a:pPr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Overcoming </a:t>
            </a:r>
            <a:r>
              <a:rPr lang="en-US" kern="0" dirty="0">
                <a:solidFill>
                  <a:schemeClr val="bg1"/>
                </a:solidFill>
                <a:latin typeface="Bosch Office Sans"/>
              </a:rPr>
              <a:t>established working </a:t>
            </a:r>
            <a:r>
              <a:rPr lang="en-US" kern="0" dirty="0" smtClean="0">
                <a:solidFill>
                  <a:schemeClr val="bg1"/>
                </a:solidFill>
                <a:latin typeface="Bosch Office Sans"/>
              </a:rPr>
              <a:t>procedures and decision principles will </a:t>
            </a:r>
            <a:r>
              <a:rPr lang="en-US" kern="0" dirty="0">
                <a:solidFill>
                  <a:schemeClr val="bg1"/>
                </a:solidFill>
                <a:latin typeface="Bosch Office Sans"/>
              </a:rPr>
              <a:t>be one of the top </a:t>
            </a:r>
          </a:p>
          <a:p>
            <a:pPr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US" kern="0" dirty="0">
                <a:solidFill>
                  <a:schemeClr val="bg1"/>
                </a:solidFill>
                <a:latin typeface="Bosch Office Sans"/>
              </a:rPr>
              <a:t>challenges in engineering digitalization !</a:t>
            </a:r>
            <a:endParaRPr lang="en-GB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259200" y="1280149"/>
            <a:ext cx="10367142" cy="890041"/>
          </a:xfrm>
          <a:prstGeom prst="rect">
            <a:avLst/>
          </a:prstGeom>
          <a:solidFill>
            <a:srgbClr val="0E78C5"/>
          </a:solidFill>
          <a:ln w="28575">
            <a:noFill/>
          </a:ln>
        </p:spPr>
        <p:txBody>
          <a:bodyPr wrap="none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Seamless </a:t>
            </a:r>
            <a: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toolchains, openness, standards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UX are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success-factors,</a:t>
            </a:r>
          </a:p>
          <a:p>
            <a: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a federative, non monolithic IT environment </a:t>
            </a:r>
            <a:endParaRPr lang="en-GB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6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ihandform 53"/>
          <p:cNvSpPr/>
          <p:nvPr/>
        </p:nvSpPr>
        <p:spPr>
          <a:xfrm>
            <a:off x="5319137" y="1497181"/>
            <a:ext cx="894496" cy="622061"/>
          </a:xfrm>
          <a:custGeom>
            <a:avLst/>
            <a:gdLst>
              <a:gd name="connsiteX0" fmla="*/ 0 w 834501"/>
              <a:gd name="connsiteY0" fmla="*/ 0 h 710214"/>
              <a:gd name="connsiteX1" fmla="*/ 834501 w 834501"/>
              <a:gd name="connsiteY1" fmla="*/ 0 h 710214"/>
              <a:gd name="connsiteX2" fmla="*/ 834501 w 834501"/>
              <a:gd name="connsiteY2" fmla="*/ 710214 h 710214"/>
              <a:gd name="connsiteX3" fmla="*/ 0 w 834501"/>
              <a:gd name="connsiteY3" fmla="*/ 603682 h 710214"/>
              <a:gd name="connsiteX4" fmla="*/ 0 w 834501"/>
              <a:gd name="connsiteY4" fmla="*/ 0 h 710214"/>
              <a:gd name="connsiteX0" fmla="*/ 2754 w 837255"/>
              <a:gd name="connsiteY0" fmla="*/ 0 h 710214"/>
              <a:gd name="connsiteX1" fmla="*/ 837255 w 837255"/>
              <a:gd name="connsiteY1" fmla="*/ 0 h 710214"/>
              <a:gd name="connsiteX2" fmla="*/ 837255 w 837255"/>
              <a:gd name="connsiteY2" fmla="*/ 710214 h 710214"/>
              <a:gd name="connsiteX3" fmla="*/ 0 w 837255"/>
              <a:gd name="connsiteY3" fmla="*/ 614699 h 710214"/>
              <a:gd name="connsiteX4" fmla="*/ 2754 w 837255"/>
              <a:gd name="connsiteY4" fmla="*/ 0 h 710214"/>
              <a:gd name="connsiteX0" fmla="*/ 2754 w 837255"/>
              <a:gd name="connsiteY0" fmla="*/ 0 h 721231"/>
              <a:gd name="connsiteX1" fmla="*/ 837255 w 837255"/>
              <a:gd name="connsiteY1" fmla="*/ 0 h 721231"/>
              <a:gd name="connsiteX2" fmla="*/ 834501 w 837255"/>
              <a:gd name="connsiteY2" fmla="*/ 721231 h 721231"/>
              <a:gd name="connsiteX3" fmla="*/ 0 w 837255"/>
              <a:gd name="connsiteY3" fmla="*/ 614699 h 721231"/>
              <a:gd name="connsiteX4" fmla="*/ 2754 w 837255"/>
              <a:gd name="connsiteY4" fmla="*/ 0 h 721231"/>
              <a:gd name="connsiteX0" fmla="*/ 0 w 921864"/>
              <a:gd name="connsiteY0" fmla="*/ 133957 h 721231"/>
              <a:gd name="connsiteX1" fmla="*/ 921864 w 921864"/>
              <a:gd name="connsiteY1" fmla="*/ 0 h 721231"/>
              <a:gd name="connsiteX2" fmla="*/ 919110 w 921864"/>
              <a:gd name="connsiteY2" fmla="*/ 721231 h 721231"/>
              <a:gd name="connsiteX3" fmla="*/ 84609 w 921864"/>
              <a:gd name="connsiteY3" fmla="*/ 614699 h 721231"/>
              <a:gd name="connsiteX4" fmla="*/ 0 w 921864"/>
              <a:gd name="connsiteY4" fmla="*/ 133957 h 721231"/>
              <a:gd name="connsiteX0" fmla="*/ 0 w 919110"/>
              <a:gd name="connsiteY0" fmla="*/ 0 h 587274"/>
              <a:gd name="connsiteX1" fmla="*/ 528730 w 919110"/>
              <a:gd name="connsiteY1" fmla="*/ 23297 h 587274"/>
              <a:gd name="connsiteX2" fmla="*/ 919110 w 919110"/>
              <a:gd name="connsiteY2" fmla="*/ 587274 h 587274"/>
              <a:gd name="connsiteX3" fmla="*/ 84609 w 919110"/>
              <a:gd name="connsiteY3" fmla="*/ 480742 h 587274"/>
              <a:gd name="connsiteX4" fmla="*/ 0 w 919110"/>
              <a:gd name="connsiteY4" fmla="*/ 0 h 587274"/>
              <a:gd name="connsiteX0" fmla="*/ 0 w 919110"/>
              <a:gd name="connsiteY0" fmla="*/ 0 h 587274"/>
              <a:gd name="connsiteX1" fmla="*/ 601532 w 919110"/>
              <a:gd name="connsiteY1" fmla="*/ 2912 h 587274"/>
              <a:gd name="connsiteX2" fmla="*/ 919110 w 919110"/>
              <a:gd name="connsiteY2" fmla="*/ 587274 h 587274"/>
              <a:gd name="connsiteX3" fmla="*/ 84609 w 919110"/>
              <a:gd name="connsiteY3" fmla="*/ 480742 h 587274"/>
              <a:gd name="connsiteX4" fmla="*/ 0 w 919110"/>
              <a:gd name="connsiteY4" fmla="*/ 0 h 587274"/>
              <a:gd name="connsiteX0" fmla="*/ 2754 w 921864"/>
              <a:gd name="connsiteY0" fmla="*/ 0 h 587274"/>
              <a:gd name="connsiteX1" fmla="*/ 604286 w 921864"/>
              <a:gd name="connsiteY1" fmla="*/ 2912 h 587274"/>
              <a:gd name="connsiteX2" fmla="*/ 921864 w 921864"/>
              <a:gd name="connsiteY2" fmla="*/ 587274 h 587274"/>
              <a:gd name="connsiteX3" fmla="*/ 0 w 921864"/>
              <a:gd name="connsiteY3" fmla="*/ 370082 h 587274"/>
              <a:gd name="connsiteX4" fmla="*/ 2754 w 921864"/>
              <a:gd name="connsiteY4" fmla="*/ 0 h 587274"/>
              <a:gd name="connsiteX0" fmla="*/ 2754 w 604445"/>
              <a:gd name="connsiteY0" fmla="*/ 0 h 619307"/>
              <a:gd name="connsiteX1" fmla="*/ 604286 w 604445"/>
              <a:gd name="connsiteY1" fmla="*/ 2912 h 619307"/>
              <a:gd name="connsiteX2" fmla="*/ 604445 w 604445"/>
              <a:gd name="connsiteY2" fmla="*/ 619307 h 619307"/>
              <a:gd name="connsiteX3" fmla="*/ 0 w 604445"/>
              <a:gd name="connsiteY3" fmla="*/ 370082 h 619307"/>
              <a:gd name="connsiteX4" fmla="*/ 2754 w 604445"/>
              <a:gd name="connsiteY4" fmla="*/ 0 h 619307"/>
              <a:gd name="connsiteX0" fmla="*/ 2754 w 606306"/>
              <a:gd name="connsiteY0" fmla="*/ 0 h 622061"/>
              <a:gd name="connsiteX1" fmla="*/ 604286 w 606306"/>
              <a:gd name="connsiteY1" fmla="*/ 2912 h 622061"/>
              <a:gd name="connsiteX2" fmla="*/ 606306 w 606306"/>
              <a:gd name="connsiteY2" fmla="*/ 622061 h 622061"/>
              <a:gd name="connsiteX3" fmla="*/ 0 w 606306"/>
              <a:gd name="connsiteY3" fmla="*/ 370082 h 622061"/>
              <a:gd name="connsiteX4" fmla="*/ 2754 w 606306"/>
              <a:gd name="connsiteY4" fmla="*/ 0 h 622061"/>
              <a:gd name="connsiteX0" fmla="*/ 0 w 603552"/>
              <a:gd name="connsiteY0" fmla="*/ 0 h 622061"/>
              <a:gd name="connsiteX1" fmla="*/ 601532 w 603552"/>
              <a:gd name="connsiteY1" fmla="*/ 2912 h 622061"/>
              <a:gd name="connsiteX2" fmla="*/ 603552 w 603552"/>
              <a:gd name="connsiteY2" fmla="*/ 622061 h 622061"/>
              <a:gd name="connsiteX3" fmla="*/ 138691 w 603552"/>
              <a:gd name="connsiteY3" fmla="*/ 270930 h 622061"/>
              <a:gd name="connsiteX4" fmla="*/ 0 w 603552"/>
              <a:gd name="connsiteY4" fmla="*/ 0 h 622061"/>
              <a:gd name="connsiteX0" fmla="*/ 893 w 604445"/>
              <a:gd name="connsiteY0" fmla="*/ 0 h 622061"/>
              <a:gd name="connsiteX1" fmla="*/ 602425 w 604445"/>
              <a:gd name="connsiteY1" fmla="*/ 2912 h 622061"/>
              <a:gd name="connsiteX2" fmla="*/ 604445 w 604445"/>
              <a:gd name="connsiteY2" fmla="*/ 622061 h 622061"/>
              <a:gd name="connsiteX3" fmla="*/ 0 w 604445"/>
              <a:gd name="connsiteY3" fmla="*/ 367327 h 622061"/>
              <a:gd name="connsiteX4" fmla="*/ 893 w 604445"/>
              <a:gd name="connsiteY4" fmla="*/ 0 h 622061"/>
              <a:gd name="connsiteX0" fmla="*/ 893 w 604445"/>
              <a:gd name="connsiteY0" fmla="*/ 0 h 622061"/>
              <a:gd name="connsiteX1" fmla="*/ 602425 w 604445"/>
              <a:gd name="connsiteY1" fmla="*/ 2912 h 622061"/>
              <a:gd name="connsiteX2" fmla="*/ 604445 w 604445"/>
              <a:gd name="connsiteY2" fmla="*/ 622061 h 622061"/>
              <a:gd name="connsiteX3" fmla="*/ 0 w 604445"/>
              <a:gd name="connsiteY3" fmla="*/ 361818 h 622061"/>
              <a:gd name="connsiteX4" fmla="*/ 893 w 604445"/>
              <a:gd name="connsiteY4" fmla="*/ 0 h 62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445" h="622061">
                <a:moveTo>
                  <a:pt x="893" y="0"/>
                </a:moveTo>
                <a:lnTo>
                  <a:pt x="602425" y="2912"/>
                </a:lnTo>
                <a:cubicBezTo>
                  <a:pt x="603098" y="209295"/>
                  <a:pt x="603772" y="415678"/>
                  <a:pt x="604445" y="622061"/>
                </a:cubicBezTo>
                <a:lnTo>
                  <a:pt x="0" y="361818"/>
                </a:lnTo>
                <a:cubicBezTo>
                  <a:pt x="298" y="239376"/>
                  <a:pt x="595" y="122442"/>
                  <a:pt x="893" y="0"/>
                </a:cubicBezTo>
                <a:close/>
              </a:path>
            </a:pathLst>
          </a:custGeom>
          <a:solidFill>
            <a:srgbClr val="6FB9E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58" name="Freihandform 57"/>
          <p:cNvSpPr/>
          <p:nvPr/>
        </p:nvSpPr>
        <p:spPr>
          <a:xfrm>
            <a:off x="5312568" y="1902008"/>
            <a:ext cx="906712" cy="883512"/>
          </a:xfrm>
          <a:custGeom>
            <a:avLst/>
            <a:gdLst>
              <a:gd name="connsiteX0" fmla="*/ 0 w 833120"/>
              <a:gd name="connsiteY0" fmla="*/ 0 h 2402840"/>
              <a:gd name="connsiteX1" fmla="*/ 833120 w 833120"/>
              <a:gd name="connsiteY1" fmla="*/ 96520 h 2402840"/>
              <a:gd name="connsiteX2" fmla="*/ 833120 w 833120"/>
              <a:gd name="connsiteY2" fmla="*/ 2402840 h 2402840"/>
              <a:gd name="connsiteX3" fmla="*/ 0 w 833120"/>
              <a:gd name="connsiteY3" fmla="*/ 1330960 h 2402840"/>
              <a:gd name="connsiteX4" fmla="*/ 0 w 833120"/>
              <a:gd name="connsiteY4" fmla="*/ 0 h 2402840"/>
              <a:gd name="connsiteX0" fmla="*/ 0 w 917571"/>
              <a:gd name="connsiteY0" fmla="*/ 0 h 2568829"/>
              <a:gd name="connsiteX1" fmla="*/ 917571 w 917571"/>
              <a:gd name="connsiteY1" fmla="*/ 262509 h 2568829"/>
              <a:gd name="connsiteX2" fmla="*/ 917571 w 917571"/>
              <a:gd name="connsiteY2" fmla="*/ 2568829 h 2568829"/>
              <a:gd name="connsiteX3" fmla="*/ 84451 w 917571"/>
              <a:gd name="connsiteY3" fmla="*/ 1496949 h 2568829"/>
              <a:gd name="connsiteX4" fmla="*/ 0 w 917571"/>
              <a:gd name="connsiteY4" fmla="*/ 0 h 2568829"/>
              <a:gd name="connsiteX0" fmla="*/ 0 w 917571"/>
              <a:gd name="connsiteY0" fmla="*/ 0 h 2568829"/>
              <a:gd name="connsiteX1" fmla="*/ 565207 w 917571"/>
              <a:gd name="connsiteY1" fmla="*/ 312015 h 2568829"/>
              <a:gd name="connsiteX2" fmla="*/ 917571 w 917571"/>
              <a:gd name="connsiteY2" fmla="*/ 2568829 h 2568829"/>
              <a:gd name="connsiteX3" fmla="*/ 84451 w 917571"/>
              <a:gd name="connsiteY3" fmla="*/ 1496949 h 2568829"/>
              <a:gd name="connsiteX4" fmla="*/ 0 w 917571"/>
              <a:gd name="connsiteY4" fmla="*/ 0 h 2568829"/>
              <a:gd name="connsiteX0" fmla="*/ 0 w 917571"/>
              <a:gd name="connsiteY0" fmla="*/ 0 h 2568829"/>
              <a:gd name="connsiteX1" fmla="*/ 588504 w 917571"/>
              <a:gd name="connsiteY1" fmla="*/ 285806 h 2568829"/>
              <a:gd name="connsiteX2" fmla="*/ 917571 w 917571"/>
              <a:gd name="connsiteY2" fmla="*/ 2568829 h 2568829"/>
              <a:gd name="connsiteX3" fmla="*/ 84451 w 917571"/>
              <a:gd name="connsiteY3" fmla="*/ 1496949 h 2568829"/>
              <a:gd name="connsiteX4" fmla="*/ 0 w 917571"/>
              <a:gd name="connsiteY4" fmla="*/ 0 h 2568829"/>
              <a:gd name="connsiteX0" fmla="*/ 0 w 917571"/>
              <a:gd name="connsiteY0" fmla="*/ 0 h 2568829"/>
              <a:gd name="connsiteX1" fmla="*/ 588504 w 917571"/>
              <a:gd name="connsiteY1" fmla="*/ 285806 h 2568829"/>
              <a:gd name="connsiteX2" fmla="*/ 917571 w 917571"/>
              <a:gd name="connsiteY2" fmla="*/ 2568829 h 2568829"/>
              <a:gd name="connsiteX3" fmla="*/ 5824 w 917571"/>
              <a:gd name="connsiteY3" fmla="*/ 358317 h 2568829"/>
              <a:gd name="connsiteX4" fmla="*/ 0 w 917571"/>
              <a:gd name="connsiteY4" fmla="*/ 0 h 2568829"/>
              <a:gd name="connsiteX0" fmla="*/ 0 w 588504"/>
              <a:gd name="connsiteY0" fmla="*/ 0 h 1709759"/>
              <a:gd name="connsiteX1" fmla="*/ 588504 w 588504"/>
              <a:gd name="connsiteY1" fmla="*/ 285806 h 1709759"/>
              <a:gd name="connsiteX2" fmla="*/ 515701 w 588504"/>
              <a:gd name="connsiteY2" fmla="*/ 1709759 h 1709759"/>
              <a:gd name="connsiteX3" fmla="*/ 5824 w 588504"/>
              <a:gd name="connsiteY3" fmla="*/ 358317 h 1709759"/>
              <a:gd name="connsiteX4" fmla="*/ 0 w 588504"/>
              <a:gd name="connsiteY4" fmla="*/ 0 h 1709759"/>
              <a:gd name="connsiteX0" fmla="*/ 0 w 588504"/>
              <a:gd name="connsiteY0" fmla="*/ 0 h 1171021"/>
              <a:gd name="connsiteX1" fmla="*/ 588504 w 588504"/>
              <a:gd name="connsiteY1" fmla="*/ 285806 h 1171021"/>
              <a:gd name="connsiteX2" fmla="*/ 495316 w 588504"/>
              <a:gd name="connsiteY2" fmla="*/ 1171021 h 1171021"/>
              <a:gd name="connsiteX3" fmla="*/ 5824 w 588504"/>
              <a:gd name="connsiteY3" fmla="*/ 358317 h 1171021"/>
              <a:gd name="connsiteX4" fmla="*/ 0 w 588504"/>
              <a:gd name="connsiteY4" fmla="*/ 0 h 1171021"/>
              <a:gd name="connsiteX0" fmla="*/ 0 w 588504"/>
              <a:gd name="connsiteY0" fmla="*/ 0 h 897284"/>
              <a:gd name="connsiteX1" fmla="*/ 588504 w 588504"/>
              <a:gd name="connsiteY1" fmla="*/ 285806 h 897284"/>
              <a:gd name="connsiteX2" fmla="*/ 588503 w 588504"/>
              <a:gd name="connsiteY2" fmla="*/ 897284 h 897284"/>
              <a:gd name="connsiteX3" fmla="*/ 5824 w 588504"/>
              <a:gd name="connsiteY3" fmla="*/ 358317 h 897284"/>
              <a:gd name="connsiteX4" fmla="*/ 0 w 588504"/>
              <a:gd name="connsiteY4" fmla="*/ 0 h 897284"/>
              <a:gd name="connsiteX0" fmla="*/ 6083 w 594587"/>
              <a:gd name="connsiteY0" fmla="*/ 0 h 897284"/>
              <a:gd name="connsiteX1" fmla="*/ 594587 w 594587"/>
              <a:gd name="connsiteY1" fmla="*/ 285806 h 897284"/>
              <a:gd name="connsiteX2" fmla="*/ 594586 w 594587"/>
              <a:gd name="connsiteY2" fmla="*/ 897284 h 897284"/>
              <a:gd name="connsiteX3" fmla="*/ 258 w 594587"/>
              <a:gd name="connsiteY3" fmla="*/ 358317 h 897284"/>
              <a:gd name="connsiteX4" fmla="*/ 6083 w 594587"/>
              <a:gd name="connsiteY4" fmla="*/ 0 h 897284"/>
              <a:gd name="connsiteX0" fmla="*/ 0 w 595949"/>
              <a:gd name="connsiteY0" fmla="*/ 0 h 902792"/>
              <a:gd name="connsiteX1" fmla="*/ 595949 w 595949"/>
              <a:gd name="connsiteY1" fmla="*/ 291314 h 902792"/>
              <a:gd name="connsiteX2" fmla="*/ 595948 w 595949"/>
              <a:gd name="connsiteY2" fmla="*/ 902792 h 902792"/>
              <a:gd name="connsiteX3" fmla="*/ 1620 w 595949"/>
              <a:gd name="connsiteY3" fmla="*/ 363825 h 902792"/>
              <a:gd name="connsiteX4" fmla="*/ 0 w 595949"/>
              <a:gd name="connsiteY4" fmla="*/ 0 h 902792"/>
              <a:gd name="connsiteX0" fmla="*/ 0 w 612699"/>
              <a:gd name="connsiteY0" fmla="*/ 0 h 902792"/>
              <a:gd name="connsiteX1" fmla="*/ 612699 w 612699"/>
              <a:gd name="connsiteY1" fmla="*/ 266526 h 902792"/>
              <a:gd name="connsiteX2" fmla="*/ 595948 w 612699"/>
              <a:gd name="connsiteY2" fmla="*/ 902792 h 902792"/>
              <a:gd name="connsiteX3" fmla="*/ 1620 w 612699"/>
              <a:gd name="connsiteY3" fmla="*/ 363825 h 902792"/>
              <a:gd name="connsiteX4" fmla="*/ 0 w 612699"/>
              <a:gd name="connsiteY4" fmla="*/ 0 h 902792"/>
              <a:gd name="connsiteX0" fmla="*/ 0 w 612699"/>
              <a:gd name="connsiteY0" fmla="*/ 0 h 883512"/>
              <a:gd name="connsiteX1" fmla="*/ 612699 w 612699"/>
              <a:gd name="connsiteY1" fmla="*/ 266526 h 883512"/>
              <a:gd name="connsiteX2" fmla="*/ 610837 w 612699"/>
              <a:gd name="connsiteY2" fmla="*/ 883512 h 883512"/>
              <a:gd name="connsiteX3" fmla="*/ 1620 w 612699"/>
              <a:gd name="connsiteY3" fmla="*/ 363825 h 883512"/>
              <a:gd name="connsiteX4" fmla="*/ 0 w 612699"/>
              <a:gd name="connsiteY4" fmla="*/ 0 h 883512"/>
              <a:gd name="connsiteX0" fmla="*/ 0 w 612699"/>
              <a:gd name="connsiteY0" fmla="*/ 0 h 883512"/>
              <a:gd name="connsiteX1" fmla="*/ 612699 w 612699"/>
              <a:gd name="connsiteY1" fmla="*/ 266526 h 883512"/>
              <a:gd name="connsiteX2" fmla="*/ 610837 w 612699"/>
              <a:gd name="connsiteY2" fmla="*/ 883512 h 883512"/>
              <a:gd name="connsiteX3" fmla="*/ 3481 w 612699"/>
              <a:gd name="connsiteY3" fmla="*/ 358317 h 883512"/>
              <a:gd name="connsiteX4" fmla="*/ 0 w 612699"/>
              <a:gd name="connsiteY4" fmla="*/ 0 h 88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699" h="883512">
                <a:moveTo>
                  <a:pt x="0" y="0"/>
                </a:moveTo>
                <a:lnTo>
                  <a:pt x="612699" y="266526"/>
                </a:lnTo>
                <a:cubicBezTo>
                  <a:pt x="612699" y="470352"/>
                  <a:pt x="610837" y="679686"/>
                  <a:pt x="610837" y="883512"/>
                </a:cubicBezTo>
                <a:lnTo>
                  <a:pt x="3481" y="358317"/>
                </a:lnTo>
                <a:cubicBezTo>
                  <a:pt x="1540" y="238878"/>
                  <a:pt x="1941" y="119439"/>
                  <a:pt x="0" y="0"/>
                </a:cubicBezTo>
                <a:close/>
              </a:path>
            </a:pathLst>
          </a:custGeom>
          <a:solidFill>
            <a:srgbClr val="6FB9E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59" name="Freihandform 58"/>
          <p:cNvSpPr/>
          <p:nvPr/>
        </p:nvSpPr>
        <p:spPr>
          <a:xfrm>
            <a:off x="5314311" y="2309624"/>
            <a:ext cx="897832" cy="1810686"/>
          </a:xfrm>
          <a:custGeom>
            <a:avLst/>
            <a:gdLst>
              <a:gd name="connsiteX0" fmla="*/ 812800 w 812800"/>
              <a:gd name="connsiteY0" fmla="*/ 1071880 h 2087880"/>
              <a:gd name="connsiteX1" fmla="*/ 812800 w 812800"/>
              <a:gd name="connsiteY1" fmla="*/ 2087880 h 2087880"/>
              <a:gd name="connsiteX2" fmla="*/ 0 w 812800"/>
              <a:gd name="connsiteY2" fmla="*/ 1320800 h 2087880"/>
              <a:gd name="connsiteX3" fmla="*/ 0 w 812800"/>
              <a:gd name="connsiteY3" fmla="*/ 0 h 2087880"/>
              <a:gd name="connsiteX4" fmla="*/ 812800 w 812800"/>
              <a:gd name="connsiteY4" fmla="*/ 1071880 h 2087880"/>
              <a:gd name="connsiteX0" fmla="*/ 812800 w 812800"/>
              <a:gd name="connsiteY0" fmla="*/ 1071880 h 2087880"/>
              <a:gd name="connsiteX1" fmla="*/ 812800 w 812800"/>
              <a:gd name="connsiteY1" fmla="*/ 2087880 h 2087880"/>
              <a:gd name="connsiteX2" fmla="*/ 60960 w 812800"/>
              <a:gd name="connsiteY2" fmla="*/ 451146 h 2087880"/>
              <a:gd name="connsiteX3" fmla="*/ 0 w 812800"/>
              <a:gd name="connsiteY3" fmla="*/ 0 h 2087880"/>
              <a:gd name="connsiteX4" fmla="*/ 812800 w 812800"/>
              <a:gd name="connsiteY4" fmla="*/ 1071880 h 2087880"/>
              <a:gd name="connsiteX0" fmla="*/ 629920 w 812800"/>
              <a:gd name="connsiteY0" fmla="*/ 623877 h 2087880"/>
              <a:gd name="connsiteX1" fmla="*/ 812800 w 812800"/>
              <a:gd name="connsiteY1" fmla="*/ 2087880 h 2087880"/>
              <a:gd name="connsiteX2" fmla="*/ 60960 w 812800"/>
              <a:gd name="connsiteY2" fmla="*/ 451146 h 2087880"/>
              <a:gd name="connsiteX3" fmla="*/ 0 w 812800"/>
              <a:gd name="connsiteY3" fmla="*/ 0 h 2087880"/>
              <a:gd name="connsiteX4" fmla="*/ 629920 w 812800"/>
              <a:gd name="connsiteY4" fmla="*/ 623877 h 2087880"/>
              <a:gd name="connsiteX0" fmla="*/ 629920 w 629920"/>
              <a:gd name="connsiteY0" fmla="*/ 623877 h 1310462"/>
              <a:gd name="connsiteX1" fmla="*/ 617728 w 629920"/>
              <a:gd name="connsiteY1" fmla="*/ 1310462 h 1310462"/>
              <a:gd name="connsiteX2" fmla="*/ 60960 w 629920"/>
              <a:gd name="connsiteY2" fmla="*/ 451146 h 1310462"/>
              <a:gd name="connsiteX3" fmla="*/ 0 w 629920"/>
              <a:gd name="connsiteY3" fmla="*/ 0 h 1310462"/>
              <a:gd name="connsiteX4" fmla="*/ 629920 w 629920"/>
              <a:gd name="connsiteY4" fmla="*/ 623877 h 1310462"/>
              <a:gd name="connsiteX0" fmla="*/ 629920 w 629920"/>
              <a:gd name="connsiteY0" fmla="*/ 623877 h 2087879"/>
              <a:gd name="connsiteX1" fmla="*/ 626647 w 629920"/>
              <a:gd name="connsiteY1" fmla="*/ 2087879 h 2087879"/>
              <a:gd name="connsiteX2" fmla="*/ 60960 w 629920"/>
              <a:gd name="connsiteY2" fmla="*/ 451146 h 2087879"/>
              <a:gd name="connsiteX3" fmla="*/ 0 w 629920"/>
              <a:gd name="connsiteY3" fmla="*/ 0 h 2087879"/>
              <a:gd name="connsiteX4" fmla="*/ 629920 w 629920"/>
              <a:gd name="connsiteY4" fmla="*/ 623877 h 2087879"/>
              <a:gd name="connsiteX0" fmla="*/ 631395 w 631395"/>
              <a:gd name="connsiteY0" fmla="*/ 623877 h 2087879"/>
              <a:gd name="connsiteX1" fmla="*/ 628122 w 631395"/>
              <a:gd name="connsiteY1" fmla="*/ 2087879 h 2087879"/>
              <a:gd name="connsiteX2" fmla="*/ 0 w 631395"/>
              <a:gd name="connsiteY2" fmla="*/ 398440 h 2087879"/>
              <a:gd name="connsiteX3" fmla="*/ 1475 w 631395"/>
              <a:gd name="connsiteY3" fmla="*/ 0 h 2087879"/>
              <a:gd name="connsiteX4" fmla="*/ 631395 w 631395"/>
              <a:gd name="connsiteY4" fmla="*/ 623877 h 2087879"/>
              <a:gd name="connsiteX0" fmla="*/ 629930 w 629930"/>
              <a:gd name="connsiteY0" fmla="*/ 623877 h 2087879"/>
              <a:gd name="connsiteX1" fmla="*/ 626657 w 629930"/>
              <a:gd name="connsiteY1" fmla="*/ 2087879 h 2087879"/>
              <a:gd name="connsiteX2" fmla="*/ 18684 w 629930"/>
              <a:gd name="connsiteY2" fmla="*/ 407369 h 2087879"/>
              <a:gd name="connsiteX3" fmla="*/ 10 w 629930"/>
              <a:gd name="connsiteY3" fmla="*/ 0 h 2087879"/>
              <a:gd name="connsiteX4" fmla="*/ 629930 w 629930"/>
              <a:gd name="connsiteY4" fmla="*/ 623877 h 2087879"/>
              <a:gd name="connsiteX0" fmla="*/ 613848 w 613848"/>
              <a:gd name="connsiteY0" fmla="*/ 606018 h 2070020"/>
              <a:gd name="connsiteX1" fmla="*/ 610575 w 613848"/>
              <a:gd name="connsiteY1" fmla="*/ 2070020 h 2070020"/>
              <a:gd name="connsiteX2" fmla="*/ 2602 w 613848"/>
              <a:gd name="connsiteY2" fmla="*/ 389510 h 2070020"/>
              <a:gd name="connsiteX3" fmla="*/ 48 w 613848"/>
              <a:gd name="connsiteY3" fmla="*/ 0 h 2070020"/>
              <a:gd name="connsiteX4" fmla="*/ 613848 w 613848"/>
              <a:gd name="connsiteY4" fmla="*/ 606018 h 2070020"/>
              <a:gd name="connsiteX0" fmla="*/ 599744 w 610575"/>
              <a:gd name="connsiteY0" fmla="*/ 626854 h 2070020"/>
              <a:gd name="connsiteX1" fmla="*/ 610575 w 610575"/>
              <a:gd name="connsiteY1" fmla="*/ 2070020 h 2070020"/>
              <a:gd name="connsiteX2" fmla="*/ 2602 w 610575"/>
              <a:gd name="connsiteY2" fmla="*/ 389510 h 2070020"/>
              <a:gd name="connsiteX3" fmla="*/ 48 w 610575"/>
              <a:gd name="connsiteY3" fmla="*/ 0 h 2070020"/>
              <a:gd name="connsiteX4" fmla="*/ 599744 w 610575"/>
              <a:gd name="connsiteY4" fmla="*/ 626854 h 2070020"/>
              <a:gd name="connsiteX0" fmla="*/ 599744 w 608560"/>
              <a:gd name="connsiteY0" fmla="*/ 626854 h 2043230"/>
              <a:gd name="connsiteX1" fmla="*/ 608560 w 608560"/>
              <a:gd name="connsiteY1" fmla="*/ 2043230 h 2043230"/>
              <a:gd name="connsiteX2" fmla="*/ 2602 w 608560"/>
              <a:gd name="connsiteY2" fmla="*/ 389510 h 2043230"/>
              <a:gd name="connsiteX3" fmla="*/ 48 w 608560"/>
              <a:gd name="connsiteY3" fmla="*/ 0 h 2043230"/>
              <a:gd name="connsiteX4" fmla="*/ 599744 w 608560"/>
              <a:gd name="connsiteY4" fmla="*/ 626854 h 2043230"/>
              <a:gd name="connsiteX0" fmla="*/ 605328 w 608560"/>
              <a:gd name="connsiteY0" fmla="*/ 567321 h 2043230"/>
              <a:gd name="connsiteX1" fmla="*/ 608560 w 608560"/>
              <a:gd name="connsiteY1" fmla="*/ 2043230 h 2043230"/>
              <a:gd name="connsiteX2" fmla="*/ 2602 w 608560"/>
              <a:gd name="connsiteY2" fmla="*/ 389510 h 2043230"/>
              <a:gd name="connsiteX3" fmla="*/ 48 w 608560"/>
              <a:gd name="connsiteY3" fmla="*/ 0 h 2043230"/>
              <a:gd name="connsiteX4" fmla="*/ 605328 w 608560"/>
              <a:gd name="connsiteY4" fmla="*/ 567321 h 2043230"/>
              <a:gd name="connsiteX0" fmla="*/ 605328 w 614144"/>
              <a:gd name="connsiteY0" fmla="*/ 567321 h 1980721"/>
              <a:gd name="connsiteX1" fmla="*/ 614144 w 614144"/>
              <a:gd name="connsiteY1" fmla="*/ 1980721 h 1980721"/>
              <a:gd name="connsiteX2" fmla="*/ 2602 w 614144"/>
              <a:gd name="connsiteY2" fmla="*/ 389510 h 1980721"/>
              <a:gd name="connsiteX3" fmla="*/ 48 w 614144"/>
              <a:gd name="connsiteY3" fmla="*/ 0 h 1980721"/>
              <a:gd name="connsiteX4" fmla="*/ 605328 w 614144"/>
              <a:gd name="connsiteY4" fmla="*/ 567321 h 1980721"/>
              <a:gd name="connsiteX0" fmla="*/ 605328 w 606699"/>
              <a:gd name="connsiteY0" fmla="*/ 567321 h 1956908"/>
              <a:gd name="connsiteX1" fmla="*/ 606699 w 606699"/>
              <a:gd name="connsiteY1" fmla="*/ 1956908 h 1956908"/>
              <a:gd name="connsiteX2" fmla="*/ 2602 w 606699"/>
              <a:gd name="connsiteY2" fmla="*/ 389510 h 1956908"/>
              <a:gd name="connsiteX3" fmla="*/ 48 w 606699"/>
              <a:gd name="connsiteY3" fmla="*/ 0 h 1956908"/>
              <a:gd name="connsiteX4" fmla="*/ 605328 w 606699"/>
              <a:gd name="connsiteY4" fmla="*/ 567321 h 195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699" h="1956908">
                <a:moveTo>
                  <a:pt x="605328" y="567321"/>
                </a:moveTo>
                <a:cubicBezTo>
                  <a:pt x="608938" y="1048376"/>
                  <a:pt x="603089" y="1475853"/>
                  <a:pt x="606699" y="1956908"/>
                </a:cubicBezTo>
                <a:lnTo>
                  <a:pt x="2602" y="389510"/>
                </a:lnTo>
                <a:cubicBezTo>
                  <a:pt x="3094" y="256697"/>
                  <a:pt x="-444" y="132813"/>
                  <a:pt x="48" y="0"/>
                </a:cubicBezTo>
                <a:cubicBezTo>
                  <a:pt x="199947" y="208951"/>
                  <a:pt x="405429" y="358370"/>
                  <a:pt x="605328" y="567321"/>
                </a:cubicBezTo>
                <a:close/>
              </a:path>
            </a:pathLst>
          </a:custGeom>
          <a:solidFill>
            <a:srgbClr val="6FB9E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73" name="Freihandform 72"/>
          <p:cNvSpPr/>
          <p:nvPr/>
        </p:nvSpPr>
        <p:spPr>
          <a:xfrm>
            <a:off x="447040" y="3737898"/>
            <a:ext cx="1272204" cy="1681998"/>
          </a:xfrm>
          <a:custGeom>
            <a:avLst/>
            <a:gdLst>
              <a:gd name="connsiteX0" fmla="*/ 1270000 w 1285240"/>
              <a:gd name="connsiteY0" fmla="*/ 558800 h 1336040"/>
              <a:gd name="connsiteX1" fmla="*/ 1285240 w 1285240"/>
              <a:gd name="connsiteY1" fmla="*/ 1336040 h 1336040"/>
              <a:gd name="connsiteX2" fmla="*/ 0 w 1285240"/>
              <a:gd name="connsiteY2" fmla="*/ 563880 h 1336040"/>
              <a:gd name="connsiteX3" fmla="*/ 929640 w 1285240"/>
              <a:gd name="connsiteY3" fmla="*/ 0 h 1336040"/>
              <a:gd name="connsiteX4" fmla="*/ 1270000 w 1285240"/>
              <a:gd name="connsiteY4" fmla="*/ 558800 h 133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40" h="1336040">
                <a:moveTo>
                  <a:pt x="1270000" y="558800"/>
                </a:moveTo>
                <a:lnTo>
                  <a:pt x="1285240" y="1336040"/>
                </a:lnTo>
                <a:lnTo>
                  <a:pt x="0" y="563880"/>
                </a:lnTo>
                <a:lnTo>
                  <a:pt x="929640" y="0"/>
                </a:lnTo>
                <a:lnTo>
                  <a:pt x="1270000" y="55880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72" name="Freihandform 71"/>
          <p:cNvSpPr/>
          <p:nvPr/>
        </p:nvSpPr>
        <p:spPr>
          <a:xfrm>
            <a:off x="425282" y="1398786"/>
            <a:ext cx="1320800" cy="2765104"/>
          </a:xfrm>
          <a:custGeom>
            <a:avLst/>
            <a:gdLst>
              <a:gd name="connsiteX0" fmla="*/ 0 w 1320800"/>
              <a:gd name="connsiteY0" fmla="*/ 2468880 h 2667000"/>
              <a:gd name="connsiteX1" fmla="*/ 111760 w 1320800"/>
              <a:gd name="connsiteY1" fmla="*/ 2611120 h 2667000"/>
              <a:gd name="connsiteX2" fmla="*/ 259080 w 1320800"/>
              <a:gd name="connsiteY2" fmla="*/ 2667000 h 2667000"/>
              <a:gd name="connsiteX3" fmla="*/ 528320 w 1320800"/>
              <a:gd name="connsiteY3" fmla="*/ 2656840 h 2667000"/>
              <a:gd name="connsiteX4" fmla="*/ 1315720 w 1320800"/>
              <a:gd name="connsiteY4" fmla="*/ 2387600 h 2667000"/>
              <a:gd name="connsiteX5" fmla="*/ 1320800 w 1320800"/>
              <a:gd name="connsiteY5" fmla="*/ 0 h 2667000"/>
              <a:gd name="connsiteX6" fmla="*/ 20320 w 1320800"/>
              <a:gd name="connsiteY6" fmla="*/ 2341880 h 2667000"/>
              <a:gd name="connsiteX7" fmla="*/ 0 w 1320800"/>
              <a:gd name="connsiteY7" fmla="*/ 246888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800" h="2667000">
                <a:moveTo>
                  <a:pt x="0" y="2468880"/>
                </a:moveTo>
                <a:lnTo>
                  <a:pt x="111760" y="2611120"/>
                </a:lnTo>
                <a:lnTo>
                  <a:pt x="259080" y="2667000"/>
                </a:lnTo>
                <a:lnTo>
                  <a:pt x="528320" y="2656840"/>
                </a:lnTo>
                <a:lnTo>
                  <a:pt x="1315720" y="2387600"/>
                </a:lnTo>
                <a:cubicBezTo>
                  <a:pt x="1317413" y="1591733"/>
                  <a:pt x="1319107" y="795867"/>
                  <a:pt x="1320800" y="0"/>
                </a:cubicBezTo>
                <a:lnTo>
                  <a:pt x="20320" y="2341880"/>
                </a:lnTo>
                <a:lnTo>
                  <a:pt x="0" y="246888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Engineering PLM &amp; HPLM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2253693" y="1904155"/>
            <a:ext cx="3060081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kern="0" dirty="0" smtClean="0">
                <a:solidFill>
                  <a:schemeClr val="bg1"/>
                </a:solidFill>
                <a:latin typeface="Bosch Office Sans"/>
              </a:rPr>
              <a:t>Collaboration</a:t>
            </a:r>
            <a:endParaRPr kumimoji="0" lang="en-GB" sz="1600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53693" y="3120992"/>
            <a:ext cx="3060081" cy="360000"/>
          </a:xfrm>
          <a:prstGeom prst="rect">
            <a:avLst/>
          </a:prstGeom>
          <a:solidFill>
            <a:srgbClr val="999FA6"/>
          </a:solidFill>
          <a:ln w="9525" cap="flat" cmpd="sng" algn="ctr">
            <a:solidFill>
              <a:srgbClr val="999F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 smtClean="0">
                <a:solidFill>
                  <a:schemeClr val="bg1"/>
                </a:solidFill>
                <a:latin typeface="Bosch Office Sans"/>
              </a:rPr>
              <a:t>Knowledge Management</a:t>
            </a:r>
            <a:endParaRPr lang="en-GB" sz="1600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253693" y="2718685"/>
            <a:ext cx="3060081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>
                <a:solidFill>
                  <a:schemeClr val="bg1"/>
                </a:solidFill>
                <a:latin typeface="Bosch Office Sans"/>
              </a:rPr>
              <a:t>Seamless MBSE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53693" y="2309643"/>
            <a:ext cx="3060081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>
                <a:solidFill>
                  <a:schemeClr val="bg1"/>
                </a:solidFill>
                <a:latin typeface="Bosch Office Sans"/>
              </a:rPr>
              <a:t>PLM </a:t>
            </a:r>
            <a:r>
              <a:rPr lang="en-GB" sz="1600" kern="0" dirty="0" smtClean="0">
                <a:solidFill>
                  <a:schemeClr val="bg1"/>
                </a:solidFill>
                <a:latin typeface="Bosch Office Sans"/>
              </a:rPr>
              <a:t>Ecosystem</a:t>
            </a:r>
            <a:endParaRPr lang="en-GB" sz="1600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253693" y="3533213"/>
            <a:ext cx="3060081" cy="360000"/>
          </a:xfrm>
          <a:prstGeom prst="rect">
            <a:avLst/>
          </a:prstGeom>
          <a:solidFill>
            <a:srgbClr val="999FA6"/>
          </a:solidFill>
          <a:ln w="9525" cap="flat" cmpd="sng" algn="ctr">
            <a:solidFill>
              <a:srgbClr val="999F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 smtClean="0">
                <a:solidFill>
                  <a:schemeClr val="bg1"/>
                </a:solidFill>
                <a:latin typeface="Bosch Office Sans"/>
              </a:rPr>
              <a:t>Engineering Change Mgmt.</a:t>
            </a:r>
            <a:endParaRPr lang="en-GB" sz="1600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253693" y="1496890"/>
            <a:ext cx="3060081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schemeClr val="bg1"/>
                </a:solidFill>
                <a:latin typeface="Bosch Office Sans"/>
              </a:rPr>
              <a:t>Project Centric Approach</a:t>
            </a:r>
            <a:endParaRPr lang="en-GB" sz="1600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719244" y="1496890"/>
            <a:ext cx="540000" cy="360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GB" b="1" kern="0" dirty="0" smtClean="0">
                <a:solidFill>
                  <a:schemeClr val="bg1"/>
                </a:solidFill>
                <a:latin typeface="Bosch Office Sans"/>
              </a:rPr>
              <a:t>1</a:t>
            </a:r>
            <a:endParaRPr lang="en-GB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719244" y="1904155"/>
            <a:ext cx="540000" cy="360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GB" b="1" kern="0" dirty="0" smtClean="0">
                <a:solidFill>
                  <a:schemeClr val="bg1"/>
                </a:solidFill>
                <a:latin typeface="Bosch Office Sans"/>
              </a:rPr>
              <a:t>2</a:t>
            </a:r>
            <a:endParaRPr lang="en-GB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719244" y="2309643"/>
            <a:ext cx="540000" cy="360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GB" b="1" kern="0" dirty="0" smtClean="0">
                <a:solidFill>
                  <a:schemeClr val="bg1"/>
                </a:solidFill>
                <a:latin typeface="Bosch Office Sans"/>
              </a:rPr>
              <a:t>3</a:t>
            </a:r>
            <a:endParaRPr lang="en-GB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719244" y="2718685"/>
            <a:ext cx="540000" cy="360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GB" b="1" kern="0" dirty="0" smtClean="0">
                <a:solidFill>
                  <a:schemeClr val="bg1"/>
                </a:solidFill>
                <a:latin typeface="Bosch Office Sans"/>
              </a:rPr>
              <a:t>4</a:t>
            </a:r>
            <a:endParaRPr lang="en-GB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719244" y="3120992"/>
            <a:ext cx="540000" cy="360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GB" b="1" kern="0" dirty="0" smtClean="0">
                <a:solidFill>
                  <a:schemeClr val="bg1"/>
                </a:solidFill>
                <a:latin typeface="Bosch Office Sans"/>
              </a:rPr>
              <a:t>5</a:t>
            </a:r>
            <a:endParaRPr lang="en-GB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719244" y="3533213"/>
            <a:ext cx="540000" cy="360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GB" b="1" kern="0" dirty="0" smtClean="0">
                <a:solidFill>
                  <a:schemeClr val="bg1"/>
                </a:solidFill>
                <a:latin typeface="Bosch Office Sans"/>
              </a:rPr>
              <a:t>6</a:t>
            </a:r>
            <a:endParaRPr lang="en-GB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783252" y="1196571"/>
            <a:ext cx="2571817" cy="30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rgbClr val="000000"/>
                </a:solidFill>
              </a:rPr>
              <a:t>Work streams Engineering PLM</a:t>
            </a:r>
          </a:p>
        </p:txBody>
      </p:sp>
      <p:sp>
        <p:nvSpPr>
          <p:cNvPr id="38" name="Rechteck 37"/>
          <p:cNvSpPr/>
          <p:nvPr/>
        </p:nvSpPr>
        <p:spPr>
          <a:xfrm>
            <a:off x="2253693" y="4451433"/>
            <a:ext cx="3060081" cy="360000"/>
          </a:xfrm>
          <a:prstGeom prst="rect">
            <a:avLst/>
          </a:prstGeom>
          <a:solidFill>
            <a:srgbClr val="0B5A9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 smtClean="0">
                <a:solidFill>
                  <a:schemeClr val="bg1"/>
                </a:solidFill>
                <a:latin typeface="Bosch Office Sans"/>
              </a:rPr>
              <a:t>Common IT Architecture</a:t>
            </a:r>
            <a:endParaRPr lang="en-GB" sz="1600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719244" y="4451433"/>
            <a:ext cx="540000" cy="360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GB" b="1" kern="0" dirty="0" smtClean="0">
                <a:solidFill>
                  <a:schemeClr val="bg1"/>
                </a:solidFill>
                <a:latin typeface="Bosch Office Sans"/>
              </a:rPr>
              <a:t>7</a:t>
            </a:r>
            <a:endParaRPr lang="en-GB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253693" y="4871120"/>
            <a:ext cx="3060081" cy="548776"/>
          </a:xfrm>
          <a:prstGeom prst="rect">
            <a:avLst/>
          </a:prstGeom>
          <a:solidFill>
            <a:srgbClr val="0B5A9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 smtClean="0">
                <a:solidFill>
                  <a:schemeClr val="bg1"/>
                </a:solidFill>
                <a:latin typeface="Bosch Office Sans"/>
              </a:rPr>
              <a:t>Change Management </a:t>
            </a:r>
            <a:br>
              <a:rPr lang="en-GB" sz="1600" kern="0" dirty="0" smtClean="0">
                <a:solidFill>
                  <a:schemeClr val="bg1"/>
                </a:solidFill>
                <a:latin typeface="Bosch Office Sans"/>
              </a:rPr>
            </a:br>
            <a:r>
              <a:rPr lang="en-GB" sz="1600" kern="0" dirty="0" smtClean="0">
                <a:solidFill>
                  <a:schemeClr val="bg1"/>
                </a:solidFill>
                <a:latin typeface="Bosch Office Sans"/>
              </a:rPr>
              <a:t>(</a:t>
            </a:r>
            <a:r>
              <a:rPr lang="en-GB" sz="1600" kern="0" dirty="0" err="1" smtClean="0">
                <a:solidFill>
                  <a:schemeClr val="bg1"/>
                </a:solidFill>
                <a:latin typeface="Bosch Office Sans"/>
              </a:rPr>
              <a:t>Mindset</a:t>
            </a:r>
            <a:r>
              <a:rPr lang="en-GB" sz="1600" kern="0" dirty="0" smtClean="0">
                <a:solidFill>
                  <a:schemeClr val="bg1"/>
                </a:solidFill>
                <a:latin typeface="Bosch Office Sans"/>
              </a:rPr>
              <a:t>, People, &amp; Processes)</a:t>
            </a:r>
            <a:endParaRPr lang="en-GB" sz="1600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719244" y="4869957"/>
            <a:ext cx="540000" cy="54994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107000"/>
              </a:lnSpc>
              <a:tabLst>
                <a:tab pos="1885950" algn="l"/>
                <a:tab pos="9236075" algn="l"/>
              </a:tabLst>
            </a:pPr>
            <a:r>
              <a:rPr lang="en-GB" b="1" kern="0" dirty="0" smtClean="0">
                <a:solidFill>
                  <a:schemeClr val="bg1"/>
                </a:solidFill>
                <a:latin typeface="Bosch Office Sans"/>
              </a:rPr>
              <a:t>8</a:t>
            </a:r>
            <a:endParaRPr lang="en-GB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220378" y="1500126"/>
            <a:ext cx="3492000" cy="612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 smtClean="0">
                <a:solidFill>
                  <a:schemeClr val="accent5"/>
                </a:solidFill>
                <a:latin typeface="Bosch Office Sans"/>
              </a:rPr>
              <a:t>Operative Project Management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 smtClean="0">
                <a:solidFill>
                  <a:schemeClr val="accent5"/>
                </a:solidFill>
                <a:latin typeface="Bosch Office Sans"/>
              </a:rPr>
              <a:t>Introduce an IT platform for operative project management i.e. intuitive dashboards etc. </a:t>
            </a:r>
            <a:endParaRPr lang="en-GB" sz="1200" kern="0" dirty="0">
              <a:solidFill>
                <a:schemeClr val="accent5"/>
              </a:solidFill>
              <a:latin typeface="Bosch Office Sans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6220378" y="2169941"/>
            <a:ext cx="3492000" cy="612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kern="0" dirty="0" smtClean="0">
                <a:solidFill>
                  <a:schemeClr val="accent5"/>
                </a:solidFill>
                <a:latin typeface="Bosch Office Sans"/>
              </a:rPr>
              <a:t>Collaboration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kern="0" dirty="0" smtClean="0">
                <a:solidFill>
                  <a:schemeClr val="accent5"/>
                </a:solidFill>
                <a:latin typeface="Bosch Office Sans"/>
              </a:rPr>
              <a:t>Easy, transparent and secure access to product </a:t>
            </a:r>
            <a:br>
              <a:rPr lang="en-GB" sz="1200" kern="0" dirty="0" smtClean="0">
                <a:solidFill>
                  <a:schemeClr val="accent5"/>
                </a:solidFill>
                <a:latin typeface="Bosch Office Sans"/>
              </a:rPr>
            </a:br>
            <a:r>
              <a:rPr lang="en-GB" sz="1200" kern="0" dirty="0" smtClean="0">
                <a:solidFill>
                  <a:schemeClr val="accent5"/>
                </a:solidFill>
                <a:latin typeface="Bosch Office Sans"/>
              </a:rPr>
              <a:t>and instance data for people and processes  </a:t>
            </a:r>
            <a:endParaRPr kumimoji="0" lang="en-GB" sz="120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6220378" y="2839756"/>
            <a:ext cx="3492000" cy="612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kern="0" dirty="0" smtClean="0">
                <a:solidFill>
                  <a:schemeClr val="accent5"/>
                </a:solidFill>
                <a:latin typeface="Bosch Office Sans"/>
              </a:rPr>
              <a:t>PLM Ecosystem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 smtClean="0">
                <a:solidFill>
                  <a:schemeClr val="accent5"/>
                </a:solidFill>
                <a:latin typeface="Bosch Office Sans"/>
              </a:rPr>
              <a:t>Foster reuse </a:t>
            </a:r>
            <a:r>
              <a:rPr lang="en-US" sz="1200" kern="0" dirty="0">
                <a:solidFill>
                  <a:schemeClr val="accent5"/>
                </a:solidFill>
                <a:latin typeface="Bosch Office Sans"/>
              </a:rPr>
              <a:t>of data along the entire value </a:t>
            </a:r>
            <a:r>
              <a:rPr lang="en-US" sz="1200" kern="0" dirty="0" smtClean="0">
                <a:solidFill>
                  <a:schemeClr val="accent5"/>
                </a:solidFill>
                <a:latin typeface="Bosch Office Sans"/>
              </a:rPr>
              <a:t>chain</a:t>
            </a:r>
            <a:br>
              <a:rPr lang="en-US" sz="1200" kern="0" dirty="0" smtClean="0">
                <a:solidFill>
                  <a:schemeClr val="accent5"/>
                </a:solidFill>
                <a:latin typeface="Bosch Office Sans"/>
              </a:rPr>
            </a:br>
            <a:r>
              <a:rPr lang="en-US" sz="1200" kern="0" dirty="0" smtClean="0">
                <a:solidFill>
                  <a:schemeClr val="accent5"/>
                </a:solidFill>
                <a:latin typeface="Bosch Office Sans"/>
              </a:rPr>
              <a:t>and provide the basis for digital driven business </a:t>
            </a:r>
            <a:endParaRPr lang="en-GB" sz="1200" kern="0" dirty="0">
              <a:solidFill>
                <a:schemeClr val="accent5"/>
              </a:solidFill>
              <a:latin typeface="Bosch Office Sans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220378" y="3509571"/>
            <a:ext cx="3492000" cy="612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kern="0" dirty="0" smtClean="0">
                <a:solidFill>
                  <a:schemeClr val="accent5"/>
                </a:solidFill>
                <a:latin typeface="Bosch Office Sans"/>
              </a:rPr>
              <a:t>Green Field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 dirty="0" smtClean="0">
                <a:solidFill>
                  <a:schemeClr val="accent5"/>
                </a:solidFill>
                <a:latin typeface="Bosch Office Sans"/>
              </a:rPr>
              <a:t>Realize a lightweight IT ecosystem for RB </a:t>
            </a:r>
            <a:br>
              <a:rPr lang="en-GB" sz="1200" kern="0" dirty="0" smtClean="0">
                <a:solidFill>
                  <a:schemeClr val="accent5"/>
                </a:solidFill>
                <a:latin typeface="Bosch Office Sans"/>
              </a:rPr>
            </a:br>
            <a:r>
              <a:rPr lang="en-GB" sz="1200" kern="0" dirty="0" smtClean="0">
                <a:solidFill>
                  <a:schemeClr val="accent5"/>
                </a:solidFill>
                <a:latin typeface="Bosch Office Sans"/>
              </a:rPr>
              <a:t>Start-Ups and innovative new products</a:t>
            </a:r>
            <a:endParaRPr lang="en-GB" sz="1200" kern="0" dirty="0">
              <a:solidFill>
                <a:schemeClr val="accent5"/>
              </a:solidFill>
              <a:latin typeface="Bosch Office Sans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6220378" y="4179386"/>
            <a:ext cx="3492000" cy="612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kern="0" dirty="0" smtClean="0">
                <a:solidFill>
                  <a:schemeClr val="accent5"/>
                </a:solidFill>
                <a:latin typeface="Bosch Office Sans"/>
              </a:rPr>
              <a:t>Systems Engineering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 dirty="0" smtClean="0">
                <a:solidFill>
                  <a:schemeClr val="accent5"/>
                </a:solidFill>
                <a:latin typeface="Bosch Office Sans"/>
              </a:rPr>
              <a:t>Implement a seamless toolchain for model </a:t>
            </a:r>
            <a:br>
              <a:rPr lang="en-GB" sz="1200" kern="0" dirty="0" smtClean="0">
                <a:solidFill>
                  <a:schemeClr val="accent5"/>
                </a:solidFill>
                <a:latin typeface="Bosch Office Sans"/>
              </a:rPr>
            </a:br>
            <a:r>
              <a:rPr lang="en-GB" sz="1200" kern="0" dirty="0" smtClean="0">
                <a:solidFill>
                  <a:schemeClr val="accent5"/>
                </a:solidFill>
                <a:latin typeface="Bosch Office Sans"/>
              </a:rPr>
              <a:t>based development in all domains</a:t>
            </a:r>
            <a:endParaRPr lang="en-GB" sz="1200" kern="0" dirty="0">
              <a:solidFill>
                <a:schemeClr val="accent5"/>
              </a:solidFill>
              <a:latin typeface="Bosch Office Sans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220378" y="4849201"/>
            <a:ext cx="3492000" cy="612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kern="0" dirty="0" smtClean="0">
                <a:solidFill>
                  <a:schemeClr val="accent5"/>
                </a:solidFill>
                <a:latin typeface="Bosch Office Sans"/>
              </a:rPr>
              <a:t>Advanced Model based Engineering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kern="0" dirty="0" smtClean="0">
                <a:solidFill>
                  <a:schemeClr val="accent5"/>
                </a:solidFill>
                <a:latin typeface="Bosch Office Sans"/>
              </a:rPr>
              <a:t>Implement “glue particle” to connect different </a:t>
            </a:r>
            <a:br>
              <a:rPr lang="en-GB" sz="1200" kern="0" dirty="0" smtClean="0">
                <a:solidFill>
                  <a:schemeClr val="accent5"/>
                </a:solidFill>
                <a:latin typeface="Bosch Office Sans"/>
              </a:rPr>
            </a:br>
            <a:r>
              <a:rPr lang="en-GB" sz="1200" kern="0" dirty="0" smtClean="0">
                <a:solidFill>
                  <a:schemeClr val="accent5"/>
                </a:solidFill>
                <a:latin typeface="Bosch Office Sans"/>
              </a:rPr>
              <a:t>model representations incl. meta data</a:t>
            </a:r>
            <a:endParaRPr lang="en-GB" sz="1200" kern="0" dirty="0">
              <a:solidFill>
                <a:schemeClr val="accent5"/>
              </a:solidFill>
              <a:latin typeface="Bosch Office Sans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286156" y="1099196"/>
            <a:ext cx="3193788" cy="30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rgbClr val="000000"/>
                </a:solidFill>
              </a:rPr>
              <a:t>Engineering Projects starting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1783252" y="4156353"/>
            <a:ext cx="3866048" cy="30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kern="0" dirty="0" smtClean="0">
                <a:solidFill>
                  <a:srgbClr val="000000"/>
                </a:solidFill>
              </a:rPr>
              <a:t>Work streams HPLM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91774" y="1251539"/>
            <a:ext cx="4677851" cy="1342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prioritized</a:t>
            </a:r>
            <a:r>
              <a:rPr kumimoji="0" lang="en-GB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from 36 proposals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5" y="3696882"/>
            <a:ext cx="1653353" cy="950070"/>
          </a:xfrm>
          <a:prstGeom prst="rect">
            <a:avLst/>
          </a:prstGeom>
        </p:spPr>
      </p:pic>
      <p:sp>
        <p:nvSpPr>
          <p:cNvPr id="60" name="Freihandform 59"/>
          <p:cNvSpPr/>
          <p:nvPr/>
        </p:nvSpPr>
        <p:spPr>
          <a:xfrm>
            <a:off x="5315204" y="2720640"/>
            <a:ext cx="902010" cy="2755382"/>
          </a:xfrm>
          <a:custGeom>
            <a:avLst/>
            <a:gdLst>
              <a:gd name="connsiteX0" fmla="*/ 812800 w 812800"/>
              <a:gd name="connsiteY0" fmla="*/ 1071880 h 2087880"/>
              <a:gd name="connsiteX1" fmla="*/ 812800 w 812800"/>
              <a:gd name="connsiteY1" fmla="*/ 2087880 h 2087880"/>
              <a:gd name="connsiteX2" fmla="*/ 0 w 812800"/>
              <a:gd name="connsiteY2" fmla="*/ 1320800 h 2087880"/>
              <a:gd name="connsiteX3" fmla="*/ 0 w 812800"/>
              <a:gd name="connsiteY3" fmla="*/ 0 h 2087880"/>
              <a:gd name="connsiteX4" fmla="*/ 812800 w 812800"/>
              <a:gd name="connsiteY4" fmla="*/ 1071880 h 2087880"/>
              <a:gd name="connsiteX0" fmla="*/ 812800 w 812800"/>
              <a:gd name="connsiteY0" fmla="*/ 1071880 h 2087880"/>
              <a:gd name="connsiteX1" fmla="*/ 812800 w 812800"/>
              <a:gd name="connsiteY1" fmla="*/ 2087880 h 2087880"/>
              <a:gd name="connsiteX2" fmla="*/ 60960 w 812800"/>
              <a:gd name="connsiteY2" fmla="*/ 451146 h 2087880"/>
              <a:gd name="connsiteX3" fmla="*/ 0 w 812800"/>
              <a:gd name="connsiteY3" fmla="*/ 0 h 2087880"/>
              <a:gd name="connsiteX4" fmla="*/ 812800 w 812800"/>
              <a:gd name="connsiteY4" fmla="*/ 1071880 h 2087880"/>
              <a:gd name="connsiteX0" fmla="*/ 629920 w 812800"/>
              <a:gd name="connsiteY0" fmla="*/ 623877 h 2087880"/>
              <a:gd name="connsiteX1" fmla="*/ 812800 w 812800"/>
              <a:gd name="connsiteY1" fmla="*/ 2087880 h 2087880"/>
              <a:gd name="connsiteX2" fmla="*/ 60960 w 812800"/>
              <a:gd name="connsiteY2" fmla="*/ 451146 h 2087880"/>
              <a:gd name="connsiteX3" fmla="*/ 0 w 812800"/>
              <a:gd name="connsiteY3" fmla="*/ 0 h 2087880"/>
              <a:gd name="connsiteX4" fmla="*/ 629920 w 812800"/>
              <a:gd name="connsiteY4" fmla="*/ 623877 h 2087880"/>
              <a:gd name="connsiteX0" fmla="*/ 629920 w 629920"/>
              <a:gd name="connsiteY0" fmla="*/ 623877 h 1310462"/>
              <a:gd name="connsiteX1" fmla="*/ 617728 w 629920"/>
              <a:gd name="connsiteY1" fmla="*/ 1310462 h 1310462"/>
              <a:gd name="connsiteX2" fmla="*/ 60960 w 629920"/>
              <a:gd name="connsiteY2" fmla="*/ 451146 h 1310462"/>
              <a:gd name="connsiteX3" fmla="*/ 0 w 629920"/>
              <a:gd name="connsiteY3" fmla="*/ 0 h 1310462"/>
              <a:gd name="connsiteX4" fmla="*/ 629920 w 629920"/>
              <a:gd name="connsiteY4" fmla="*/ 623877 h 1310462"/>
              <a:gd name="connsiteX0" fmla="*/ 629920 w 629920"/>
              <a:gd name="connsiteY0" fmla="*/ 623877 h 2087879"/>
              <a:gd name="connsiteX1" fmla="*/ 626647 w 629920"/>
              <a:gd name="connsiteY1" fmla="*/ 2087879 h 2087879"/>
              <a:gd name="connsiteX2" fmla="*/ 60960 w 629920"/>
              <a:gd name="connsiteY2" fmla="*/ 451146 h 2087879"/>
              <a:gd name="connsiteX3" fmla="*/ 0 w 629920"/>
              <a:gd name="connsiteY3" fmla="*/ 0 h 2087879"/>
              <a:gd name="connsiteX4" fmla="*/ 629920 w 629920"/>
              <a:gd name="connsiteY4" fmla="*/ 623877 h 2087879"/>
              <a:gd name="connsiteX0" fmla="*/ 631395 w 631395"/>
              <a:gd name="connsiteY0" fmla="*/ 623877 h 2087879"/>
              <a:gd name="connsiteX1" fmla="*/ 628122 w 631395"/>
              <a:gd name="connsiteY1" fmla="*/ 2087879 h 2087879"/>
              <a:gd name="connsiteX2" fmla="*/ 0 w 631395"/>
              <a:gd name="connsiteY2" fmla="*/ 398440 h 2087879"/>
              <a:gd name="connsiteX3" fmla="*/ 1475 w 631395"/>
              <a:gd name="connsiteY3" fmla="*/ 0 h 2087879"/>
              <a:gd name="connsiteX4" fmla="*/ 631395 w 631395"/>
              <a:gd name="connsiteY4" fmla="*/ 623877 h 2087879"/>
              <a:gd name="connsiteX0" fmla="*/ 631395 w 631395"/>
              <a:gd name="connsiteY0" fmla="*/ 623877 h 2349823"/>
              <a:gd name="connsiteX1" fmla="*/ 599914 w 631395"/>
              <a:gd name="connsiteY1" fmla="*/ 2349823 h 2349823"/>
              <a:gd name="connsiteX2" fmla="*/ 0 w 631395"/>
              <a:gd name="connsiteY2" fmla="*/ 398440 h 2349823"/>
              <a:gd name="connsiteX3" fmla="*/ 1475 w 631395"/>
              <a:gd name="connsiteY3" fmla="*/ 0 h 2349823"/>
              <a:gd name="connsiteX4" fmla="*/ 631395 w 631395"/>
              <a:gd name="connsiteY4" fmla="*/ 623877 h 2349823"/>
              <a:gd name="connsiteX0" fmla="*/ 601172 w 601172"/>
              <a:gd name="connsiteY0" fmla="*/ 951307 h 2349823"/>
              <a:gd name="connsiteX1" fmla="*/ 599914 w 601172"/>
              <a:gd name="connsiteY1" fmla="*/ 2349823 h 2349823"/>
              <a:gd name="connsiteX2" fmla="*/ 0 w 601172"/>
              <a:gd name="connsiteY2" fmla="*/ 398440 h 2349823"/>
              <a:gd name="connsiteX3" fmla="*/ 1475 w 601172"/>
              <a:gd name="connsiteY3" fmla="*/ 0 h 2349823"/>
              <a:gd name="connsiteX4" fmla="*/ 601172 w 601172"/>
              <a:gd name="connsiteY4" fmla="*/ 951307 h 2349823"/>
              <a:gd name="connsiteX0" fmla="*/ 542741 w 599916"/>
              <a:gd name="connsiteY0" fmla="*/ 1004886 h 2349823"/>
              <a:gd name="connsiteX1" fmla="*/ 599914 w 599916"/>
              <a:gd name="connsiteY1" fmla="*/ 2349823 h 2349823"/>
              <a:gd name="connsiteX2" fmla="*/ 0 w 599916"/>
              <a:gd name="connsiteY2" fmla="*/ 398440 h 2349823"/>
              <a:gd name="connsiteX3" fmla="*/ 1475 w 599916"/>
              <a:gd name="connsiteY3" fmla="*/ 0 h 2349823"/>
              <a:gd name="connsiteX4" fmla="*/ 542741 w 599916"/>
              <a:gd name="connsiteY4" fmla="*/ 1004886 h 2349823"/>
              <a:gd name="connsiteX0" fmla="*/ 599157 w 599984"/>
              <a:gd name="connsiteY0" fmla="*/ 1692489 h 2349823"/>
              <a:gd name="connsiteX1" fmla="*/ 599914 w 599984"/>
              <a:gd name="connsiteY1" fmla="*/ 2349823 h 2349823"/>
              <a:gd name="connsiteX2" fmla="*/ 0 w 599984"/>
              <a:gd name="connsiteY2" fmla="*/ 398440 h 2349823"/>
              <a:gd name="connsiteX3" fmla="*/ 1475 w 599984"/>
              <a:gd name="connsiteY3" fmla="*/ 0 h 2349823"/>
              <a:gd name="connsiteX4" fmla="*/ 599157 w 599984"/>
              <a:gd name="connsiteY4" fmla="*/ 1692489 h 2349823"/>
              <a:gd name="connsiteX0" fmla="*/ 599157 w 599157"/>
              <a:gd name="connsiteY0" fmla="*/ 1692489 h 3093982"/>
              <a:gd name="connsiteX1" fmla="*/ 597899 w 599157"/>
              <a:gd name="connsiteY1" fmla="*/ 3093982 h 3093982"/>
              <a:gd name="connsiteX2" fmla="*/ 0 w 599157"/>
              <a:gd name="connsiteY2" fmla="*/ 398440 h 3093982"/>
              <a:gd name="connsiteX3" fmla="*/ 1475 w 599157"/>
              <a:gd name="connsiteY3" fmla="*/ 0 h 3093982"/>
              <a:gd name="connsiteX4" fmla="*/ 599157 w 599157"/>
              <a:gd name="connsiteY4" fmla="*/ 1692489 h 3093982"/>
              <a:gd name="connsiteX0" fmla="*/ 601019 w 601019"/>
              <a:gd name="connsiteY0" fmla="*/ 1570447 h 3093982"/>
              <a:gd name="connsiteX1" fmla="*/ 597899 w 601019"/>
              <a:gd name="connsiteY1" fmla="*/ 3093982 h 3093982"/>
              <a:gd name="connsiteX2" fmla="*/ 0 w 601019"/>
              <a:gd name="connsiteY2" fmla="*/ 398440 h 3093982"/>
              <a:gd name="connsiteX3" fmla="*/ 1475 w 601019"/>
              <a:gd name="connsiteY3" fmla="*/ 0 h 3093982"/>
              <a:gd name="connsiteX4" fmla="*/ 601019 w 601019"/>
              <a:gd name="connsiteY4" fmla="*/ 1570447 h 3093982"/>
              <a:gd name="connsiteX0" fmla="*/ 601019 w 607223"/>
              <a:gd name="connsiteY0" fmla="*/ 1570447 h 2977893"/>
              <a:gd name="connsiteX1" fmla="*/ 607205 w 607223"/>
              <a:gd name="connsiteY1" fmla="*/ 2977893 h 2977893"/>
              <a:gd name="connsiteX2" fmla="*/ 0 w 607223"/>
              <a:gd name="connsiteY2" fmla="*/ 398440 h 2977893"/>
              <a:gd name="connsiteX3" fmla="*/ 1475 w 607223"/>
              <a:gd name="connsiteY3" fmla="*/ 0 h 2977893"/>
              <a:gd name="connsiteX4" fmla="*/ 601019 w 607223"/>
              <a:gd name="connsiteY4" fmla="*/ 1570447 h 2977893"/>
              <a:gd name="connsiteX0" fmla="*/ 601019 w 607223"/>
              <a:gd name="connsiteY0" fmla="*/ 1570447 h 2977893"/>
              <a:gd name="connsiteX1" fmla="*/ 607205 w 607223"/>
              <a:gd name="connsiteY1" fmla="*/ 2977893 h 2977893"/>
              <a:gd name="connsiteX2" fmla="*/ 0 w 607223"/>
              <a:gd name="connsiteY2" fmla="*/ 386533 h 2977893"/>
              <a:gd name="connsiteX3" fmla="*/ 1475 w 607223"/>
              <a:gd name="connsiteY3" fmla="*/ 0 h 2977893"/>
              <a:gd name="connsiteX4" fmla="*/ 601019 w 607223"/>
              <a:gd name="connsiteY4" fmla="*/ 1570447 h 2977893"/>
              <a:gd name="connsiteX0" fmla="*/ 603318 w 609522"/>
              <a:gd name="connsiteY0" fmla="*/ 1570447 h 2977893"/>
              <a:gd name="connsiteX1" fmla="*/ 609504 w 609522"/>
              <a:gd name="connsiteY1" fmla="*/ 2977893 h 2977893"/>
              <a:gd name="connsiteX2" fmla="*/ 2299 w 609522"/>
              <a:gd name="connsiteY2" fmla="*/ 386533 h 2977893"/>
              <a:gd name="connsiteX3" fmla="*/ 51 w 609522"/>
              <a:gd name="connsiteY3" fmla="*/ 0 h 2977893"/>
              <a:gd name="connsiteX4" fmla="*/ 603318 w 609522"/>
              <a:gd name="connsiteY4" fmla="*/ 1570447 h 297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22" h="2977893">
                <a:moveTo>
                  <a:pt x="603318" y="1570447"/>
                </a:moveTo>
                <a:cubicBezTo>
                  <a:pt x="602899" y="2036619"/>
                  <a:pt x="609923" y="2511721"/>
                  <a:pt x="609504" y="2977893"/>
                </a:cubicBezTo>
                <a:lnTo>
                  <a:pt x="2299" y="386533"/>
                </a:lnTo>
                <a:cubicBezTo>
                  <a:pt x="2791" y="253720"/>
                  <a:pt x="-441" y="132813"/>
                  <a:pt x="51" y="0"/>
                </a:cubicBezTo>
                <a:cubicBezTo>
                  <a:pt x="199278" y="564163"/>
                  <a:pt x="404091" y="1006284"/>
                  <a:pt x="603318" y="1570447"/>
                </a:cubicBezTo>
                <a:close/>
              </a:path>
            </a:pathLst>
          </a:custGeom>
          <a:solidFill>
            <a:srgbClr val="6FB9E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</p:spTree>
    <p:extLst>
      <p:ext uri="{BB962C8B-B14F-4D97-AF65-F5344CB8AC3E}">
        <p14:creationId xmlns:p14="http://schemas.microsoft.com/office/powerpoint/2010/main" val="29563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853763"/>
            <a:ext cx="10443299" cy="61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028" y="648000"/>
            <a:ext cx="10426971" cy="388800"/>
          </a:xfrm>
        </p:spPr>
        <p:txBody>
          <a:bodyPr/>
          <a:lstStyle/>
          <a:p>
            <a:r>
              <a:rPr lang="en-GB" dirty="0" smtClean="0"/>
              <a:t>Objectives &amp; Conclusion</a:t>
            </a:r>
            <a:endParaRPr lang="en-GB" sz="280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85" name="Foliennummernplatzhalt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1" name="Textfeld 80"/>
          <p:cNvSpPr txBox="1"/>
          <p:nvPr>
            <p:custDataLst>
              <p:tags r:id="rId1"/>
            </p:custDataLst>
          </p:nvPr>
        </p:nvSpPr>
        <p:spPr>
          <a:xfrm>
            <a:off x="259080" y="4853763"/>
            <a:ext cx="10451783" cy="612000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noAutofit/>
          </a:bodyPr>
          <a:lstStyle/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Modern PLM approaches connect data/models from multiple enterprise disciplines. </a:t>
            </a:r>
          </a:p>
          <a:p>
            <a:pPr eaLnBrk="0" hangingPunct="0"/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y doing so, for the first time we establish a holistic management of the product lifecycle   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61937" y="1783644"/>
            <a:ext cx="3240000" cy="1149161"/>
          </a:xfrm>
          <a:prstGeom prst="rect">
            <a:avLst/>
          </a:prstGeom>
          <a:solidFill>
            <a:srgbClr val="F0F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latin typeface="Bosch Office Sans"/>
              </a:rPr>
              <a:t>Establishment of a collaboration platform (internal/external, cross-disciplinary) to manage the increasing product and process </a:t>
            </a:r>
            <a:r>
              <a:rPr lang="en-US" sz="1400" kern="0" dirty="0" smtClean="0">
                <a:latin typeface="Bosch Office Sans"/>
              </a:rPr>
              <a:t>complexity</a:t>
            </a:r>
            <a:r>
              <a:rPr lang="en-US" sz="1400" kern="0" dirty="0" smtClean="0">
                <a:solidFill>
                  <a:srgbClr val="08427E"/>
                </a:solidFill>
                <a:latin typeface="Bosch Office Sans"/>
              </a:rPr>
              <a:t>.</a:t>
            </a:r>
            <a:endParaRPr lang="en-GB" sz="1400" kern="0" dirty="0">
              <a:solidFill>
                <a:srgbClr val="08427E"/>
              </a:solidFill>
              <a:latin typeface="Bosch Office Sans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3864559" y="1757872"/>
            <a:ext cx="3240000" cy="1174386"/>
          </a:xfrm>
          <a:prstGeom prst="rect">
            <a:avLst/>
          </a:prstGeom>
          <a:solidFill>
            <a:srgbClr val="F0F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latin typeface="Bosch Office Sans"/>
              </a:rPr>
              <a:t>Creation of a federal IT architecture (no monolith) for configuration </a:t>
            </a:r>
            <a:r>
              <a:rPr lang="en-US" sz="1400" kern="0" dirty="0" smtClean="0">
                <a:latin typeface="Bosch Office Sans"/>
              </a:rPr>
              <a:t>management 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latin typeface="Bosch Office Sans"/>
              </a:rPr>
              <a:t>product </a:t>
            </a:r>
            <a:r>
              <a:rPr lang="en-US" sz="1400" kern="0" dirty="0">
                <a:latin typeface="Bosch Office Sans"/>
              </a:rPr>
              <a:t>and product </a:t>
            </a:r>
            <a:r>
              <a:rPr lang="en-US" sz="1400" kern="0" dirty="0" smtClean="0">
                <a:latin typeface="Bosch Office Sans"/>
              </a:rPr>
              <a:t>instances.</a:t>
            </a:r>
            <a:endParaRPr lang="en-GB" sz="1400" kern="0" dirty="0">
              <a:latin typeface="Bosch Office Sans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3864559" y="3516943"/>
            <a:ext cx="3240000" cy="1173943"/>
          </a:xfrm>
          <a:prstGeom prst="rect">
            <a:avLst/>
          </a:prstGeom>
          <a:solidFill>
            <a:srgbClr val="F0F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latin typeface="Bosch Office Sans"/>
              </a:rPr>
              <a:t>Generation of standardized and networked data models in the Digital Core </a:t>
            </a:r>
            <a:r>
              <a:rPr lang="en-US" sz="1400" kern="0" dirty="0" smtClean="0">
                <a:latin typeface="Bosch Office Sans"/>
              </a:rPr>
              <a:t>Network as </a:t>
            </a:r>
            <a:r>
              <a:rPr lang="en-US" sz="1400" kern="0" dirty="0">
                <a:latin typeface="Bosch Office Sans"/>
              </a:rPr>
              <a:t>a basis </a:t>
            </a:r>
            <a:r>
              <a:rPr lang="en-US" sz="1400" kern="0" dirty="0" smtClean="0">
                <a:latin typeface="Bosch Office Sans"/>
              </a:rPr>
              <a:t>for model-based work and </a:t>
            </a:r>
            <a:r>
              <a:rPr lang="en-US" sz="1400" kern="0" dirty="0">
                <a:latin typeface="Bosch Office Sans"/>
              </a:rPr>
              <a:t>automated, </a:t>
            </a:r>
            <a:r>
              <a:rPr lang="en-US" sz="1400" kern="0" dirty="0" smtClean="0">
                <a:latin typeface="Bosch Office Sans"/>
              </a:rPr>
              <a:t>inter-connected processes </a:t>
            </a:r>
            <a:endParaRPr lang="en-GB" sz="1400" kern="0" dirty="0">
              <a:latin typeface="Bosch Office Sans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7476026" y="1737067"/>
            <a:ext cx="3240000" cy="1194747"/>
          </a:xfrm>
          <a:prstGeom prst="rect">
            <a:avLst/>
          </a:prstGeom>
          <a:solidFill>
            <a:srgbClr val="F0F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latin typeface="Bosch Office Sans"/>
              </a:rPr>
              <a:t>Creation of an automated, data model-based traceability </a:t>
            </a:r>
            <a:r>
              <a:rPr lang="en-US" sz="1400" kern="0" dirty="0" smtClean="0">
                <a:latin typeface="Bosch Office Sans"/>
              </a:rPr>
              <a:t>and retrieval </a:t>
            </a:r>
            <a:br>
              <a:rPr lang="en-US" sz="1400" kern="0" dirty="0" smtClean="0">
                <a:latin typeface="Bosch Office Sans"/>
              </a:rPr>
            </a:br>
            <a:r>
              <a:rPr lang="en-US" sz="1400" kern="0" dirty="0" smtClean="0">
                <a:latin typeface="Bosch Office Sans"/>
              </a:rPr>
              <a:t>with “one mouse click”.</a:t>
            </a:r>
            <a:endParaRPr lang="en-GB" sz="1400" kern="0" dirty="0">
              <a:latin typeface="Bosch Office Sans"/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253092" y="3516943"/>
            <a:ext cx="3240000" cy="1220715"/>
          </a:xfrm>
          <a:prstGeom prst="rect">
            <a:avLst/>
          </a:prstGeom>
          <a:solidFill>
            <a:srgbClr val="F0F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latin typeface="Bosch Office Sans"/>
              </a:rPr>
              <a:t>System-driven management of interdisciplinary engineering procedures and model based information flow are key aspects.</a:t>
            </a:r>
            <a:endParaRPr lang="en-GB" sz="1400" kern="0" dirty="0">
              <a:latin typeface="Bosch Office San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61937" y="1312271"/>
            <a:ext cx="3240000" cy="464359"/>
          </a:xfrm>
          <a:prstGeom prst="rect">
            <a:avLst/>
          </a:prstGeom>
          <a:solidFill>
            <a:srgbClr val="94233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GB" sz="1600" b="1" kern="0" dirty="0" smtClean="0">
                <a:solidFill>
                  <a:schemeClr val="bg1"/>
                </a:solidFill>
                <a:latin typeface="Bosch Office Sans"/>
              </a:rPr>
              <a:t>Collaboration</a:t>
            </a:r>
            <a:endParaRPr lang="en-GB" sz="1600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261937" y="3052584"/>
            <a:ext cx="3240000" cy="464359"/>
          </a:xfrm>
          <a:prstGeom prst="rect">
            <a:avLst/>
          </a:prstGeom>
          <a:solidFill>
            <a:srgbClr val="235B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  <a:latin typeface="Bosch Office Sans"/>
              </a:rPr>
              <a:t>Model &amp; Systems oriented Approach </a:t>
            </a:r>
          </a:p>
        </p:txBody>
      </p:sp>
      <p:sp>
        <p:nvSpPr>
          <p:cNvPr id="92" name="Rechteck 91"/>
          <p:cNvSpPr/>
          <p:nvPr/>
        </p:nvSpPr>
        <p:spPr>
          <a:xfrm>
            <a:off x="3864559" y="1312271"/>
            <a:ext cx="3240000" cy="464359"/>
          </a:xfrm>
          <a:prstGeom prst="rect">
            <a:avLst/>
          </a:prstGeom>
          <a:solidFill>
            <a:srgbClr val="D513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GB" sz="1600" b="1" kern="0" dirty="0" smtClean="0">
                <a:solidFill>
                  <a:schemeClr val="bg1"/>
                </a:solidFill>
                <a:latin typeface="Bosch Office Sans"/>
              </a:rPr>
              <a:t>Federative Architecture</a:t>
            </a:r>
            <a:endParaRPr lang="en-GB" sz="1600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3864559" y="3052584"/>
            <a:ext cx="3240000" cy="464359"/>
          </a:xfrm>
          <a:prstGeom prst="rect">
            <a:avLst/>
          </a:prstGeom>
          <a:solidFill>
            <a:srgbClr val="88BC6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GB" sz="1600" b="1" kern="0" dirty="0" smtClean="0">
                <a:solidFill>
                  <a:schemeClr val="bg1"/>
                </a:solidFill>
                <a:latin typeface="Bosch Office Sans"/>
              </a:rPr>
              <a:t>Connectivity</a:t>
            </a:r>
            <a:endParaRPr lang="en-GB" sz="1600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7476026" y="1312271"/>
            <a:ext cx="3240000" cy="464359"/>
          </a:xfrm>
          <a:prstGeom prst="rect">
            <a:avLst/>
          </a:prstGeom>
          <a:solidFill>
            <a:srgbClr val="473E8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GB" sz="1600" b="1" kern="0" dirty="0" smtClean="0">
                <a:solidFill>
                  <a:schemeClr val="bg1"/>
                </a:solidFill>
                <a:latin typeface="Bosch Office Sans"/>
              </a:rPr>
              <a:t>Traceability</a:t>
            </a:r>
            <a:endParaRPr lang="en-GB" sz="1600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7476026" y="3052584"/>
            <a:ext cx="3240000" cy="464359"/>
          </a:xfrm>
          <a:prstGeom prst="rect">
            <a:avLst/>
          </a:prstGeom>
          <a:solidFill>
            <a:srgbClr val="288C3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GB" sz="1600" b="1" kern="0" dirty="0" smtClean="0">
                <a:solidFill>
                  <a:schemeClr val="bg1"/>
                </a:solidFill>
                <a:latin typeface="Bosch Office Sans"/>
              </a:rPr>
              <a:t>Cultural Change and Governance</a:t>
            </a:r>
            <a:endParaRPr lang="en-GB" sz="1600" b="1" kern="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469999" y="3526226"/>
            <a:ext cx="3240000" cy="1155376"/>
          </a:xfrm>
          <a:prstGeom prst="rect">
            <a:avLst/>
          </a:prstGeom>
          <a:solidFill>
            <a:srgbClr val="F0F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latin typeface="Bosch Office Sans"/>
              </a:rPr>
              <a:t>HPLM is firmly anchored in the organization and the disruptive change is continuously implemented through a GF-supported change process</a:t>
            </a:r>
            <a:r>
              <a:rPr lang="en-US" sz="1400" kern="0" dirty="0" smtClean="0">
                <a:latin typeface="Bosch Office Sans"/>
              </a:rPr>
              <a:t>.</a:t>
            </a:r>
            <a:endParaRPr lang="en-GB" sz="1400" kern="0" dirty="0">
              <a:latin typeface="Bosch Office Sans"/>
            </a:endParaRPr>
          </a:p>
        </p:txBody>
      </p:sp>
    </p:spTree>
    <p:extLst>
      <p:ext uri="{BB962C8B-B14F-4D97-AF65-F5344CB8AC3E}">
        <p14:creationId xmlns:p14="http://schemas.microsoft.com/office/powerpoint/2010/main" val="6357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9199" y="259200"/>
            <a:ext cx="10536392" cy="5205600"/>
          </a:xfrm>
        </p:spPr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6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mit Pfeil 6"/>
          <p:cNvCxnSpPr/>
          <p:nvPr/>
        </p:nvCxnSpPr>
        <p:spPr>
          <a:xfrm>
            <a:off x="879842" y="3350149"/>
            <a:ext cx="8122920" cy="0"/>
          </a:xfrm>
          <a:prstGeom prst="straightConnector1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891131" y="2324946"/>
            <a:ext cx="8122920" cy="0"/>
          </a:xfrm>
          <a:prstGeom prst="straightConnector1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/>
          <p:nvPr/>
        </p:nvSpPr>
        <p:spPr>
          <a:xfrm>
            <a:off x="6999109" y="1531540"/>
            <a:ext cx="3452107" cy="2137349"/>
          </a:xfrm>
          <a:prstGeom prst="rect">
            <a:avLst/>
          </a:prstGeom>
          <a:solidFill>
            <a:schemeClr val="lt1"/>
          </a:solidFill>
          <a:ln w="952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of Trends (</a:t>
            </a:r>
            <a:r>
              <a:rPr lang="en-GB" dirty="0" smtClean="0"/>
              <a:t>given)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18</a:t>
            </a:fld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3625389" y="1295984"/>
            <a:ext cx="0" cy="3096000"/>
          </a:xfrm>
          <a:prstGeom prst="straightConnector1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V="1">
            <a:off x="6322869" y="1295984"/>
            <a:ext cx="0" cy="3096000"/>
          </a:xfrm>
          <a:prstGeom prst="straightConnector1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879842" y="4381615"/>
            <a:ext cx="8122920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891131" y="1294409"/>
            <a:ext cx="0" cy="309600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06764" y="2326623"/>
            <a:ext cx="355483" cy="1026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6764" y="1294409"/>
            <a:ext cx="355483" cy="1026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kern="0" dirty="0" smtClean="0">
                <a:solidFill>
                  <a:srgbClr val="000000"/>
                </a:solidFill>
              </a:rPr>
              <a:t>High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9192" y="1281693"/>
            <a:ext cx="914400" cy="3532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kern="0" dirty="0" smtClean="0">
                <a:solidFill>
                  <a:srgbClr val="000000"/>
                </a:solidFill>
              </a:rPr>
              <a:t>Relevance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315197" y="1649859"/>
            <a:ext cx="2180923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Intelligent </a:t>
            </a:r>
            <a:r>
              <a:rPr lang="en-GB" sz="1200" kern="0" noProof="0" dirty="0" smtClean="0">
                <a:latin typeface="+mn-lt"/>
              </a:rPr>
              <a:t>pr</a:t>
            </a:r>
            <a:r>
              <a:rPr kumimoji="0" lang="en-GB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oducts ACE</a:t>
            </a:r>
          </a:p>
        </p:txBody>
      </p:sp>
      <p:sp>
        <p:nvSpPr>
          <p:cNvPr id="16" name="Rechteck 15"/>
          <p:cNvSpPr/>
          <p:nvPr/>
        </p:nvSpPr>
        <p:spPr>
          <a:xfrm>
            <a:off x="7315197" y="2622996"/>
            <a:ext cx="3105448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109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Collaboration &amp;</a:t>
            </a:r>
            <a:r>
              <a:rPr kumimoji="0" lang="en-GB" sz="1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Supply Chain Management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315197" y="3260746"/>
            <a:ext cx="3073433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End-to-End</a:t>
            </a:r>
            <a:r>
              <a:rPr kumimoji="0" lang="en-GB" sz="1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processes in Development</a:t>
            </a:r>
            <a:endParaRPr kumimoji="0" lang="en-GB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315196" y="2941870"/>
            <a:ext cx="3533426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Digital business models for production &amp; service</a:t>
            </a:r>
          </a:p>
        </p:txBody>
      </p:sp>
      <p:sp>
        <p:nvSpPr>
          <p:cNvPr id="19" name="Rechteck 18"/>
          <p:cNvSpPr/>
          <p:nvPr/>
        </p:nvSpPr>
        <p:spPr>
          <a:xfrm>
            <a:off x="7315197" y="1966712"/>
            <a:ext cx="2777067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Cultural Change &amp; agile Organisation</a:t>
            </a:r>
          </a:p>
        </p:txBody>
      </p:sp>
      <p:sp>
        <p:nvSpPr>
          <p:cNvPr id="20" name="Rechteck 19"/>
          <p:cNvSpPr/>
          <p:nvPr/>
        </p:nvSpPr>
        <p:spPr>
          <a:xfrm>
            <a:off x="7315197" y="2294854"/>
            <a:ext cx="3395666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 smtClean="0">
                <a:latin typeface="+mn-lt"/>
              </a:rPr>
              <a:t>Big Data Management </a:t>
            </a:r>
            <a:r>
              <a:rPr kumimoji="0" lang="en-GB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&amp; </a:t>
            </a:r>
            <a:r>
              <a:rPr kumimoji="0" lang="en-GB" sz="1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ana</a:t>
            </a:r>
            <a:r>
              <a:rPr lang="en-GB" sz="1200" kern="0" dirty="0" smtClean="0">
                <a:latin typeface="+mn-lt"/>
              </a:rPr>
              <a:t>lysis</a:t>
            </a:r>
            <a:endParaRPr kumimoji="0" lang="en-GB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412925" y="2053429"/>
            <a:ext cx="512555" cy="512555"/>
          </a:xfrm>
          <a:prstGeom prst="ellipse">
            <a:avLst/>
          </a:prstGeom>
          <a:solidFill>
            <a:srgbClr val="1399A0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kern="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25" name="Gerader Verbinder 24"/>
          <p:cNvCxnSpPr>
            <a:stCxn id="26" idx="5"/>
            <a:endCxn id="49" idx="1"/>
          </p:cNvCxnSpPr>
          <p:nvPr/>
        </p:nvCxnSpPr>
        <p:spPr>
          <a:xfrm>
            <a:off x="1611620" y="1712756"/>
            <a:ext cx="5496630" cy="395521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1174127" y="1275263"/>
            <a:ext cx="512555" cy="512555"/>
          </a:xfrm>
          <a:prstGeom prst="ellipse">
            <a:avLst/>
          </a:prstGeom>
          <a:solidFill>
            <a:srgbClr val="0E78C5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kern="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27" name="Gerader Verbinder 26"/>
          <p:cNvCxnSpPr>
            <a:stCxn id="22" idx="7"/>
            <a:endCxn id="50" idx="1"/>
          </p:cNvCxnSpPr>
          <p:nvPr/>
        </p:nvCxnSpPr>
        <p:spPr>
          <a:xfrm>
            <a:off x="3850418" y="2128491"/>
            <a:ext cx="3257832" cy="29970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3096696" y="2038764"/>
            <a:ext cx="512555" cy="512555"/>
          </a:xfrm>
          <a:prstGeom prst="ellipse">
            <a:avLst/>
          </a:prstGeom>
          <a:solidFill>
            <a:srgbClr val="67B419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1097258"/>
            <a:endParaRPr lang="en-GB" sz="14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2824280" y="2125891"/>
            <a:ext cx="512555" cy="512555"/>
          </a:xfrm>
          <a:prstGeom prst="ellipse">
            <a:avLst/>
          </a:prstGeom>
          <a:solidFill>
            <a:srgbClr val="0A5139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584141" y="2071781"/>
            <a:ext cx="512555" cy="512555"/>
          </a:xfrm>
          <a:prstGeom prst="ellipse">
            <a:avLst/>
          </a:prstGeom>
          <a:solidFill>
            <a:schemeClr val="accent4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785928" y="4393795"/>
            <a:ext cx="914400" cy="3304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kern="0" dirty="0" smtClean="0">
                <a:solidFill>
                  <a:srgbClr val="000000"/>
                </a:solidFill>
              </a:rPr>
              <a:t>Urgency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2" name="Gerader Verbinder 31"/>
          <p:cNvCxnSpPr>
            <a:stCxn id="28" idx="6"/>
            <a:endCxn id="46" idx="1"/>
          </p:cNvCxnSpPr>
          <p:nvPr/>
        </p:nvCxnSpPr>
        <p:spPr>
          <a:xfrm>
            <a:off x="3609251" y="2295042"/>
            <a:ext cx="3498999" cy="464362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>
            <a:stCxn id="29" idx="6"/>
            <a:endCxn id="48" idx="1"/>
          </p:cNvCxnSpPr>
          <p:nvPr/>
        </p:nvCxnSpPr>
        <p:spPr>
          <a:xfrm>
            <a:off x="3336835" y="2382169"/>
            <a:ext cx="3771415" cy="68586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30" idx="5"/>
            <a:endCxn id="47" idx="1"/>
          </p:cNvCxnSpPr>
          <p:nvPr/>
        </p:nvCxnSpPr>
        <p:spPr>
          <a:xfrm>
            <a:off x="3021634" y="2509274"/>
            <a:ext cx="4086616" cy="889971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506764" y="3358837"/>
            <a:ext cx="355483" cy="1026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Low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322868" y="4416783"/>
            <a:ext cx="2660613" cy="284278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&gt;3 years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885035" y="4416783"/>
            <a:ext cx="2697479" cy="309721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1-3 year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153144" y="4416783"/>
            <a:ext cx="2731891" cy="309721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&lt; 1 year</a:t>
            </a:r>
          </a:p>
        </p:txBody>
      </p:sp>
      <p:sp>
        <p:nvSpPr>
          <p:cNvPr id="45" name="Rechteck 44"/>
          <p:cNvSpPr/>
          <p:nvPr/>
        </p:nvSpPr>
        <p:spPr>
          <a:xfrm>
            <a:off x="7108250" y="1680358"/>
            <a:ext cx="216000" cy="216000"/>
          </a:xfrm>
          <a:prstGeom prst="rect">
            <a:avLst/>
          </a:prstGeom>
          <a:solidFill>
            <a:srgbClr val="08427E"/>
          </a:solidFill>
          <a:ln w="12700" cap="flat" cmpd="sng" algn="ctr">
            <a:solidFill>
              <a:srgbClr val="08427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7108250" y="2651404"/>
            <a:ext cx="216000" cy="216000"/>
          </a:xfrm>
          <a:prstGeom prst="rect">
            <a:avLst/>
          </a:prstGeom>
          <a:solidFill>
            <a:srgbClr val="67B419"/>
          </a:solidFill>
          <a:ln w="127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109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7108250" y="3291245"/>
            <a:ext cx="216000" cy="216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7108250" y="2960034"/>
            <a:ext cx="216000" cy="216000"/>
          </a:xfrm>
          <a:prstGeom prst="rect">
            <a:avLst/>
          </a:prstGeom>
          <a:solidFill>
            <a:srgbClr val="0A5139"/>
          </a:solidFill>
          <a:ln w="12700" cap="flat" cmpd="sng" algn="ctr">
            <a:solidFill>
              <a:srgbClr val="0A513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7108250" y="2000277"/>
            <a:ext cx="216000" cy="216000"/>
          </a:xfrm>
          <a:prstGeom prst="rect">
            <a:avLst/>
          </a:prstGeom>
          <a:solidFill>
            <a:srgbClr val="0E78C5"/>
          </a:solidFill>
          <a:ln w="12700" cap="flat" cmpd="sng" algn="ctr">
            <a:solidFill>
              <a:srgbClr val="0E78C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7108250" y="2320196"/>
            <a:ext cx="216000" cy="216000"/>
          </a:xfrm>
          <a:prstGeom prst="rect">
            <a:avLst/>
          </a:prstGeom>
          <a:solidFill>
            <a:srgbClr val="1399A0"/>
          </a:solidFill>
          <a:ln w="12700" cap="flat" cmpd="sng" algn="ctr">
            <a:solidFill>
              <a:srgbClr val="1399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4" name="Gerader Verbinder 23"/>
          <p:cNvCxnSpPr>
            <a:stCxn id="21" idx="6"/>
            <a:endCxn id="45" idx="1"/>
          </p:cNvCxnSpPr>
          <p:nvPr/>
        </p:nvCxnSpPr>
        <p:spPr>
          <a:xfrm>
            <a:off x="1526884" y="1526295"/>
            <a:ext cx="5581366" cy="26206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014329" y="1270017"/>
            <a:ext cx="512555" cy="512555"/>
          </a:xfrm>
          <a:prstGeom prst="ellipse">
            <a:avLst/>
          </a:prstGeom>
          <a:solidFill>
            <a:srgbClr val="08427E"/>
          </a:solidFill>
          <a:ln w="635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1" name="Textfeld 50"/>
          <p:cNvSpPr txBox="1"/>
          <p:nvPr>
            <p:custDataLst>
              <p:tags r:id="rId1"/>
            </p:custDataLst>
          </p:nvPr>
        </p:nvSpPr>
        <p:spPr>
          <a:xfrm>
            <a:off x="259080" y="4849268"/>
            <a:ext cx="10458000" cy="612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eaLnBrk="0" hangingPunct="0"/>
            <a:r>
              <a:rPr lang="en-US" kern="0" dirty="0">
                <a:solidFill>
                  <a:schemeClr val="bg1"/>
                </a:solidFill>
                <a:latin typeface="Bosch Office Sans"/>
              </a:rPr>
              <a:t>Digitalization trends take effect with a high relevance and priority to the BUs. The challenge will be the handling of the concurrency.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rafik 7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09231" y="2096760"/>
            <a:ext cx="4008525" cy="26128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199" y="648000"/>
            <a:ext cx="10582155" cy="388800"/>
          </a:xfrm>
        </p:spPr>
        <p:txBody>
          <a:bodyPr/>
          <a:lstStyle/>
          <a:p>
            <a:r>
              <a:rPr lang="en-GB" dirty="0" smtClean="0"/>
              <a:t>1. Vision | </a:t>
            </a:r>
            <a:r>
              <a:rPr lang="en-US" dirty="0" smtClean="0"/>
              <a:t>Example: Field data analytics &amp; </a:t>
            </a:r>
            <a:r>
              <a:rPr lang="en-US" dirty="0"/>
              <a:t>usage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</a:t>
            </a:fld>
            <a:endParaRPr lang="de-DE"/>
          </a:p>
        </p:txBody>
      </p:sp>
      <p:cxnSp>
        <p:nvCxnSpPr>
          <p:cNvPr id="128" name="Gerader Verbinder 145"/>
          <p:cNvCxnSpPr>
            <a:stCxn id="129" idx="2"/>
            <a:endCxn id="54" idx="7"/>
          </p:cNvCxnSpPr>
          <p:nvPr/>
        </p:nvCxnSpPr>
        <p:spPr>
          <a:xfrm flipH="1">
            <a:off x="5339122" y="2677997"/>
            <a:ext cx="1748721" cy="499742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4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 l="40031"/>
          <a:stretch/>
        </p:blipFill>
        <p:spPr>
          <a:xfrm>
            <a:off x="4557879" y="1418539"/>
            <a:ext cx="388705" cy="2856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1" name="Textfeld 100"/>
          <p:cNvSpPr txBox="1"/>
          <p:nvPr/>
        </p:nvSpPr>
        <p:spPr>
          <a:xfrm>
            <a:off x="4427043" y="1267458"/>
            <a:ext cx="560585" cy="1626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FMEA</a:t>
            </a:r>
          </a:p>
        </p:txBody>
      </p:sp>
      <p:sp>
        <p:nvSpPr>
          <p:cNvPr id="106" name="Textfeld 84"/>
          <p:cNvSpPr txBox="1"/>
          <p:nvPr/>
        </p:nvSpPr>
        <p:spPr>
          <a:xfrm>
            <a:off x="5029725" y="1361244"/>
            <a:ext cx="11847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Functions</a:t>
            </a: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</a:t>
            </a: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Severity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Failure</a:t>
            </a: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net</a:t>
            </a: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 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Probabilities</a:t>
            </a:r>
            <a:endParaRPr kumimoji="0" lang="de-DE" sz="8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2" name="Textfeld 91"/>
          <p:cNvSpPr txBox="1"/>
          <p:nvPr/>
        </p:nvSpPr>
        <p:spPr>
          <a:xfrm>
            <a:off x="5951583" y="1583891"/>
            <a:ext cx="581581" cy="2043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de-DE"/>
            </a:defPPr>
            <a:lvl1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Simulation</a:t>
            </a:r>
          </a:p>
        </p:txBody>
      </p:sp>
      <p:pic>
        <p:nvPicPr>
          <p:cNvPr id="113" name="Picture 4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t="26604" r="43201" b="10012"/>
          <a:stretch/>
        </p:blipFill>
        <p:spPr>
          <a:xfrm>
            <a:off x="5950450" y="1735854"/>
            <a:ext cx="359944" cy="3057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5" name="Textfeld 91"/>
          <p:cNvSpPr txBox="1"/>
          <p:nvPr/>
        </p:nvSpPr>
        <p:spPr>
          <a:xfrm>
            <a:off x="6380996" y="1710957"/>
            <a:ext cx="978250" cy="408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Parameter </a:t>
            </a: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Model, 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 </a:t>
            </a:r>
            <a:r>
              <a:rPr lang="de-DE" sz="800" kern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</a:t>
            </a:r>
            <a:r>
              <a:rPr lang="de-DE" sz="8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0" lang="de-DE" sz="80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Validation</a:t>
            </a:r>
            <a:r>
              <a:rPr kumimoji="0" lang="de-DE" sz="800" i="0" u="none" strike="noStrike" kern="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800" i="0" u="none" strike="noStrike" kern="0" cap="none" spc="0" normalizeH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data</a:t>
            </a:r>
            <a:r>
              <a:rPr kumimoji="0" lang="de-DE" sz="800" i="0" u="none" strike="noStrike" kern="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kern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</a:t>
            </a:r>
            <a:r>
              <a:rPr lang="de-DE" sz="8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800" kern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  <a:endParaRPr kumimoji="0" lang="de-DE" sz="8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7238425" y="2327588"/>
            <a:ext cx="1314898" cy="3561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Production</a:t>
            </a: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de-DE" sz="900" b="1" kern="0" dirty="0" err="1" smtClean="0"/>
              <a:t>planing</a:t>
            </a:r>
            <a:endParaRPr kumimoji="0" lang="de-DE" sz="9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5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47774" y="2502675"/>
            <a:ext cx="401273" cy="4578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4" name="Textfeld 111"/>
          <p:cNvSpPr txBox="1"/>
          <p:nvPr/>
        </p:nvSpPr>
        <p:spPr>
          <a:xfrm>
            <a:off x="7727322" y="2484298"/>
            <a:ext cx="1248742" cy="4945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&amp; </a:t>
            </a: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</a:t>
            </a:r>
            <a:endParaRPr lang="de-DE" sz="80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Cycle time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Maschine</a:t>
            </a:r>
            <a:r>
              <a: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80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occupancy</a:t>
            </a:r>
            <a:endParaRPr kumimoji="0" lang="de-DE" sz="8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8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Plant, </a:t>
            </a:r>
            <a:r>
              <a:rPr lang="de-DE" sz="800" kern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lines</a:t>
            </a:r>
            <a:r>
              <a:rPr lang="de-DE" sz="8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800" kern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</a:t>
            </a:r>
            <a:endParaRPr kumimoji="0" lang="de-DE" sz="8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50" name="Textfeld 149"/>
          <p:cNvSpPr txBox="1"/>
          <p:nvPr/>
        </p:nvSpPr>
        <p:spPr>
          <a:xfrm>
            <a:off x="7232048" y="3763091"/>
            <a:ext cx="663826" cy="1689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Production</a:t>
            </a:r>
            <a:endParaRPr kumimoji="0" lang="de-DE" sz="9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51" name="Grafik 1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6359" y="3948097"/>
            <a:ext cx="418702" cy="4181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2" name="Textfeld 111"/>
          <p:cNvSpPr txBox="1"/>
          <p:nvPr/>
        </p:nvSpPr>
        <p:spPr>
          <a:xfrm>
            <a:off x="7740769" y="3917467"/>
            <a:ext cx="960697" cy="4031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Date,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Final </a:t>
            </a:r>
            <a:r>
              <a:rPr kumimoji="0" lang="de-DE" sz="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test</a:t>
            </a: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result</a:t>
            </a: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-ID, 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Process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Parameter</a:t>
            </a:r>
            <a:endParaRPr kumimoji="0" lang="de-DE" sz="8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54" name="Textfeld 153"/>
          <p:cNvSpPr txBox="1"/>
          <p:nvPr/>
        </p:nvSpPr>
        <p:spPr>
          <a:xfrm>
            <a:off x="6321649" y="4863999"/>
            <a:ext cx="1532387" cy="1689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900" b="1" kern="0" noProof="0" dirty="0" smtClean="0"/>
              <a:t>Quality Management</a:t>
            </a:r>
            <a:endParaRPr kumimoji="0" lang="de-DE" sz="9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55" name="Grafik 15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91" y="5051751"/>
            <a:ext cx="695411" cy="3776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6" name="Textfeld 99"/>
          <p:cNvSpPr txBox="1"/>
          <p:nvPr/>
        </p:nvSpPr>
        <p:spPr>
          <a:xfrm>
            <a:off x="7087842" y="5029567"/>
            <a:ext cx="735328" cy="1689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8D-Report, </a:t>
            </a:r>
            <a:r>
              <a:rPr kumimoji="0" lang="de-DE" sz="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Failure</a:t>
            </a: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Root</a:t>
            </a:r>
            <a:r>
              <a: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80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cause</a:t>
            </a:r>
            <a:r>
              <a: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kern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0" lang="de-DE" sz="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Affected</a:t>
            </a:r>
            <a:r>
              <a: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80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quantity</a:t>
            </a:r>
            <a:r>
              <a: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kern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</a:t>
            </a:r>
            <a:r>
              <a:rPr lang="de-DE" sz="8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kumimoji="0" lang="de-DE" sz="8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9" name="Textfeld 168"/>
          <p:cNvSpPr txBox="1"/>
          <p:nvPr/>
        </p:nvSpPr>
        <p:spPr>
          <a:xfrm>
            <a:off x="3783024" y="4932428"/>
            <a:ext cx="646190" cy="1689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900" b="1" kern="0" dirty="0" err="1" smtClean="0"/>
              <a:t>Deliver</a:t>
            </a:r>
            <a:endParaRPr kumimoji="0" lang="de-DE" sz="9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70" name="Content Placeholder 3"/>
          <p:cNvPicPr>
            <a:picLocks noChangeAspect="1"/>
          </p:cNvPicPr>
          <p:nvPr/>
        </p:nvPicPr>
        <p:blipFill rotWithShape="1">
          <a:blip r:embed="rId12"/>
          <a:srcRect l="3026" r="35392" b="34243"/>
          <a:stretch/>
        </p:blipFill>
        <p:spPr bwMode="auto">
          <a:xfrm>
            <a:off x="4824765" y="5041976"/>
            <a:ext cx="563338" cy="4255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1" name="Textfeld 117"/>
          <p:cNvSpPr txBox="1"/>
          <p:nvPr/>
        </p:nvSpPr>
        <p:spPr>
          <a:xfrm>
            <a:off x="3777414" y="5095191"/>
            <a:ext cx="646190" cy="40433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Delivery</a:t>
            </a:r>
            <a:r>
              <a: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80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note</a:t>
            </a:r>
            <a:r>
              <a: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</a:t>
            </a:r>
            <a:r>
              <a:rPr lang="de-DE" sz="8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Plant,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Customer, </a:t>
            </a: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Quantity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Transport </a:t>
            </a:r>
            <a:r>
              <a:rPr kumimoji="0" lang="de-DE" sz="80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chain</a:t>
            </a:r>
            <a:endParaRPr kumimoji="0" lang="de-DE" sz="80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8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196" name="Gerader Verbinder 145"/>
          <p:cNvCxnSpPr>
            <a:stCxn id="217" idx="2"/>
            <a:endCxn id="54" idx="7"/>
          </p:cNvCxnSpPr>
          <p:nvPr/>
        </p:nvCxnSpPr>
        <p:spPr>
          <a:xfrm flipH="1">
            <a:off x="5339122" y="2671635"/>
            <a:ext cx="1763291" cy="506104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Gerader Verbinder 145"/>
          <p:cNvCxnSpPr>
            <a:stCxn id="219" idx="0"/>
            <a:endCxn id="54" idx="5"/>
          </p:cNvCxnSpPr>
          <p:nvPr/>
        </p:nvCxnSpPr>
        <p:spPr>
          <a:xfrm flipH="1" flipV="1">
            <a:off x="5339122" y="3635717"/>
            <a:ext cx="835939" cy="1170419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Ellipse 143"/>
          <p:cNvSpPr/>
          <p:nvPr/>
        </p:nvSpPr>
        <p:spPr>
          <a:xfrm rot="20465555">
            <a:off x="6137718" y="4803155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2446726" y="3358849"/>
            <a:ext cx="412330" cy="40424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1450792" y="1924247"/>
            <a:ext cx="738412" cy="2039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900" b="1" kern="0" dirty="0" err="1" smtClean="0"/>
              <a:t>Specification</a:t>
            </a:r>
            <a:endParaRPr kumimoji="0" lang="de-DE" sz="9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9" name="Grafik 10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5" y="2103074"/>
            <a:ext cx="580759" cy="351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0" name="Textfeld 89"/>
          <p:cNvSpPr txBox="1"/>
          <p:nvPr/>
        </p:nvSpPr>
        <p:spPr>
          <a:xfrm>
            <a:off x="2122004" y="2081316"/>
            <a:ext cx="12573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u="none" strike="noStrike" kern="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de-DE" dirty="0" err="1" smtClean="0"/>
              <a:t>Requirments</a:t>
            </a:r>
            <a:r>
              <a:rPr lang="de-DE" dirty="0" smtClean="0"/>
              <a:t>, </a:t>
            </a:r>
            <a:r>
              <a:rPr lang="de-DE" dirty="0" err="1" smtClean="0"/>
              <a:t>Offer</a:t>
            </a:r>
            <a:r>
              <a:rPr lang="de-DE" dirty="0" smtClean="0"/>
              <a:t>, </a:t>
            </a:r>
            <a:r>
              <a:rPr lang="de-DE" dirty="0" err="1" smtClean="0"/>
              <a:t>Platform</a:t>
            </a:r>
            <a:r>
              <a:rPr lang="de-DE" dirty="0"/>
              <a:t>, </a:t>
            </a:r>
            <a:r>
              <a:rPr lang="de-DE" dirty="0" smtClean="0"/>
              <a:t>Variant, </a:t>
            </a:r>
            <a:r>
              <a:rPr lang="de-DE" dirty="0" err="1" smtClean="0"/>
              <a:t>Criterias</a:t>
            </a:r>
            <a:r>
              <a:rPr lang="de-DE" dirty="0" smtClean="0"/>
              <a:t>,</a:t>
            </a:r>
            <a:endParaRPr lang="de-DE" dirty="0"/>
          </a:p>
          <a:p>
            <a:r>
              <a:rPr lang="de-DE" dirty="0"/>
              <a:t>Customer</a:t>
            </a:r>
          </a:p>
        </p:txBody>
      </p:sp>
      <p:pic>
        <p:nvPicPr>
          <p:cNvPr id="111" name="Grafik 11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12" y="1499989"/>
            <a:ext cx="302417" cy="432000"/>
          </a:xfrm>
          <a:prstGeom prst="rect">
            <a:avLst/>
          </a:prstGeom>
        </p:spPr>
      </p:pic>
      <p:sp>
        <p:nvSpPr>
          <p:cNvPr id="114" name="Textfeld 113"/>
          <p:cNvSpPr txBox="1"/>
          <p:nvPr/>
        </p:nvSpPr>
        <p:spPr>
          <a:xfrm>
            <a:off x="2615367" y="1358603"/>
            <a:ext cx="518225" cy="1753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de-DE"/>
            </a:defPPr>
            <a:lvl1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kern="0">
                <a:solidFill>
                  <a:schemeClr val="tx2"/>
                </a:solidFill>
              </a:defRPr>
            </a:lvl1pPr>
          </a:lstStyle>
          <a:p>
            <a:r>
              <a:rPr lang="de-DE" dirty="0" err="1">
                <a:solidFill>
                  <a:schemeClr val="tx1"/>
                </a:solidFill>
              </a:rPr>
              <a:t>Testing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6" name="Textfeld 80"/>
          <p:cNvSpPr txBox="1"/>
          <p:nvPr/>
        </p:nvSpPr>
        <p:spPr>
          <a:xfrm>
            <a:off x="2958020" y="1513353"/>
            <a:ext cx="13039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</a:t>
            </a: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cases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Test plan, </a:t>
            </a:r>
            <a:r>
              <a:rPr lang="de-DE" sz="8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Environment, </a:t>
            </a: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kumimoji="0" lang="de-DE" sz="800" i="0" u="none" strike="noStrike" kern="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DE" sz="800" i="0" u="none" strike="noStrike" kern="0" cap="none" spc="0" normalizeH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Criteria</a:t>
            </a:r>
            <a:r>
              <a:rPr kumimoji="0" lang="de-DE" sz="800" i="0" u="none" strike="noStrike" kern="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</a:t>
            </a:r>
            <a:r>
              <a:rPr lang="de-DE" sz="800" kern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  <a:r>
              <a:rPr lang="de-DE" sz="8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800" kern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kumimoji="0" lang="de-DE" sz="8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17" name="Gruppieren 116"/>
          <p:cNvGrpSpPr/>
          <p:nvPr/>
        </p:nvGrpSpPr>
        <p:grpSpPr>
          <a:xfrm>
            <a:off x="671157" y="4524200"/>
            <a:ext cx="2072758" cy="538206"/>
            <a:chOff x="346435" y="4844573"/>
            <a:chExt cx="2072758" cy="538206"/>
          </a:xfrm>
        </p:grpSpPr>
        <p:pic>
          <p:nvPicPr>
            <p:cNvPr id="120" name="Grafik 119"/>
            <p:cNvPicPr>
              <a:picLocks noChangeAspect="1"/>
            </p:cNvPicPr>
            <p:nvPr/>
          </p:nvPicPr>
          <p:blipFill rotWithShape="1">
            <a:blip r:embed="rId15"/>
            <a:srcRect r="54760" b="24985"/>
            <a:stretch/>
          </p:blipFill>
          <p:spPr>
            <a:xfrm>
              <a:off x="346435" y="4971763"/>
              <a:ext cx="609982" cy="411016"/>
            </a:xfrm>
            <a:prstGeom prst="rect">
              <a:avLst/>
            </a:prstGeom>
          </p:spPr>
        </p:pic>
        <p:sp>
          <p:nvSpPr>
            <p:cNvPr id="121" name="Textfeld 120"/>
            <p:cNvSpPr txBox="1"/>
            <p:nvPr/>
          </p:nvSpPr>
          <p:spPr>
            <a:xfrm>
              <a:off x="369096" y="4844573"/>
              <a:ext cx="323095" cy="1689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900" b="1" kern="0" dirty="0" err="1" smtClean="0"/>
                <a:t>IoT</a:t>
              </a:r>
              <a:endParaRPr kumimoji="0" lang="de-DE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22" name="Textfeld 117"/>
            <p:cNvSpPr txBox="1"/>
            <p:nvPr/>
          </p:nvSpPr>
          <p:spPr>
            <a:xfrm>
              <a:off x="984972" y="4975042"/>
              <a:ext cx="1434221" cy="404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Service Request</a:t>
              </a:r>
              <a:r>
                <a:rPr kumimoji="0" lang="de-DE" sz="80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, Environment </a:t>
              </a:r>
              <a:r>
                <a:rPr kumimoji="0" lang="de-DE" sz="80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data</a:t>
              </a:r>
              <a:r>
                <a:rPr kumimoji="0" lang="de-DE" sz="80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, </a:t>
              </a:r>
              <a:r>
                <a:rPr kumimoji="0" lang="de-DE" sz="80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Usage</a:t>
              </a:r>
              <a:r>
                <a:rPr kumimoji="0" lang="de-DE" sz="80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de-DE" sz="80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data</a:t>
              </a:r>
              <a:r>
                <a:rPr lang="de-DE" sz="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System </a:t>
              </a:r>
              <a:r>
                <a:rPr lang="de-DE" sz="8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failure</a:t>
              </a:r>
              <a:r>
                <a:rPr lang="de-DE" sz="8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Customer </a:t>
              </a:r>
              <a:r>
                <a:rPr lang="de-DE" sz="8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changes</a:t>
              </a:r>
              <a:endParaRPr kumimoji="0" lang="de-DE" sz="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  <a:p>
              <a:pPr marR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ruppieren 177"/>
          <p:cNvGrpSpPr/>
          <p:nvPr/>
        </p:nvGrpSpPr>
        <p:grpSpPr>
          <a:xfrm>
            <a:off x="458367" y="3290446"/>
            <a:ext cx="1660352" cy="1237217"/>
            <a:chOff x="367563" y="3334645"/>
            <a:chExt cx="1660352" cy="1237217"/>
          </a:xfrm>
        </p:grpSpPr>
        <p:grpSp>
          <p:nvGrpSpPr>
            <p:cNvPr id="179" name="Gruppieren 178"/>
            <p:cNvGrpSpPr/>
            <p:nvPr/>
          </p:nvGrpSpPr>
          <p:grpSpPr>
            <a:xfrm>
              <a:off x="372947" y="3510503"/>
              <a:ext cx="1654968" cy="1061359"/>
              <a:chOff x="360765" y="1652497"/>
              <a:chExt cx="1617148" cy="1037104"/>
            </a:xfrm>
          </p:grpSpPr>
          <p:pic>
            <p:nvPicPr>
              <p:cNvPr id="181" name="Grafik 18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360765" y="1652497"/>
                <a:ext cx="1617148" cy="1037104"/>
              </a:xfrm>
              <a:prstGeom prst="rect">
                <a:avLst/>
              </a:prstGeom>
            </p:spPr>
          </p:pic>
          <p:pic>
            <p:nvPicPr>
              <p:cNvPr id="182" name="Grafik 18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6313" y="2068016"/>
                <a:ext cx="218289" cy="202557"/>
              </a:xfrm>
              <a:prstGeom prst="rect">
                <a:avLst/>
              </a:prstGeom>
            </p:spPr>
          </p:pic>
        </p:grpSp>
        <p:sp>
          <p:nvSpPr>
            <p:cNvPr id="180" name="Textfeld 179"/>
            <p:cNvSpPr txBox="1"/>
            <p:nvPr/>
          </p:nvSpPr>
          <p:spPr>
            <a:xfrm>
              <a:off x="367563" y="3334645"/>
              <a:ext cx="317075" cy="2952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OEM</a:t>
              </a:r>
            </a:p>
          </p:txBody>
        </p:sp>
      </p:grpSp>
      <p:cxnSp>
        <p:nvCxnSpPr>
          <p:cNvPr id="231" name="Gerader Verbinder 145"/>
          <p:cNvCxnSpPr>
            <a:stCxn id="244" idx="6"/>
            <a:endCxn id="232" idx="6"/>
          </p:cNvCxnSpPr>
          <p:nvPr/>
        </p:nvCxnSpPr>
        <p:spPr>
          <a:xfrm flipV="1">
            <a:off x="1372371" y="3777468"/>
            <a:ext cx="3045803" cy="434391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Gerader Verbinder 145"/>
          <p:cNvCxnSpPr>
            <a:stCxn id="232" idx="6"/>
          </p:cNvCxnSpPr>
          <p:nvPr/>
        </p:nvCxnSpPr>
        <p:spPr>
          <a:xfrm flipV="1">
            <a:off x="4418174" y="3503363"/>
            <a:ext cx="472851" cy="274105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Gerader Verbinder 145"/>
          <p:cNvCxnSpPr>
            <a:stCxn id="216" idx="4"/>
            <a:endCxn id="218" idx="0"/>
          </p:cNvCxnSpPr>
          <p:nvPr/>
        </p:nvCxnSpPr>
        <p:spPr>
          <a:xfrm>
            <a:off x="5827700" y="2025473"/>
            <a:ext cx="1265612" cy="2065994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Gerader Verbinder 145"/>
          <p:cNvCxnSpPr>
            <a:stCxn id="220" idx="5"/>
            <a:endCxn id="219" idx="2"/>
          </p:cNvCxnSpPr>
          <p:nvPr/>
        </p:nvCxnSpPr>
        <p:spPr>
          <a:xfrm flipV="1">
            <a:off x="5145547" y="4876302"/>
            <a:ext cx="995152" cy="77496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Gerader Verbinder 145"/>
          <p:cNvCxnSpPr>
            <a:stCxn id="219" idx="6"/>
            <a:endCxn id="218" idx="3"/>
          </p:cNvCxnSpPr>
          <p:nvPr/>
        </p:nvCxnSpPr>
        <p:spPr>
          <a:xfrm flipV="1">
            <a:off x="6245227" y="4193346"/>
            <a:ext cx="841689" cy="647152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Ellipse 143"/>
          <p:cNvSpPr/>
          <p:nvPr/>
        </p:nvSpPr>
        <p:spPr>
          <a:xfrm rot="20465555">
            <a:off x="1264862" y="4174516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cxnSp>
        <p:nvCxnSpPr>
          <p:cNvPr id="245" name="Gerader Verbinder 145"/>
          <p:cNvCxnSpPr>
            <a:stCxn id="253" idx="1"/>
            <a:endCxn id="244" idx="4"/>
          </p:cNvCxnSpPr>
          <p:nvPr/>
        </p:nvCxnSpPr>
        <p:spPr>
          <a:xfrm flipH="1" flipV="1">
            <a:off x="1338009" y="4282025"/>
            <a:ext cx="1511904" cy="376255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8" name="Grafik 247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380" y="3473946"/>
            <a:ext cx="834950" cy="391590"/>
          </a:xfrm>
          <a:prstGeom prst="rect">
            <a:avLst/>
          </a:prstGeom>
        </p:spPr>
      </p:pic>
      <p:pic>
        <p:nvPicPr>
          <p:cNvPr id="250" name="Grafik 24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r="11574"/>
          <a:stretch/>
        </p:blipFill>
        <p:spPr>
          <a:xfrm>
            <a:off x="8971735" y="1297022"/>
            <a:ext cx="1738265" cy="4177672"/>
          </a:xfrm>
          <a:prstGeom prst="rect">
            <a:avLst/>
          </a:prstGeom>
        </p:spPr>
      </p:pic>
      <p:sp>
        <p:nvSpPr>
          <p:cNvPr id="252" name="Freihandform 251"/>
          <p:cNvSpPr/>
          <p:nvPr/>
        </p:nvSpPr>
        <p:spPr>
          <a:xfrm>
            <a:off x="212165" y="3317351"/>
            <a:ext cx="3718711" cy="1790223"/>
          </a:xfrm>
          <a:custGeom>
            <a:avLst/>
            <a:gdLst>
              <a:gd name="connsiteX0" fmla="*/ 3742661 w 3774558"/>
              <a:gd name="connsiteY0" fmla="*/ 999461 h 1711842"/>
              <a:gd name="connsiteX1" fmla="*/ 2402958 w 3774558"/>
              <a:gd name="connsiteY1" fmla="*/ 0 h 1711842"/>
              <a:gd name="connsiteX2" fmla="*/ 0 w 3774558"/>
              <a:gd name="connsiteY2" fmla="*/ 10633 h 1711842"/>
              <a:gd name="connsiteX3" fmla="*/ 31898 w 3774558"/>
              <a:gd name="connsiteY3" fmla="*/ 1711842 h 1711842"/>
              <a:gd name="connsiteX4" fmla="*/ 2700670 w 3774558"/>
              <a:gd name="connsiteY4" fmla="*/ 1690577 h 1711842"/>
              <a:gd name="connsiteX5" fmla="*/ 3774558 w 3774558"/>
              <a:gd name="connsiteY5" fmla="*/ 1307805 h 1711842"/>
              <a:gd name="connsiteX6" fmla="*/ 3742661 w 3774558"/>
              <a:gd name="connsiteY6" fmla="*/ 999461 h 1711842"/>
              <a:gd name="connsiteX0" fmla="*/ 3715963 w 3747860"/>
              <a:gd name="connsiteY0" fmla="*/ 999461 h 1711842"/>
              <a:gd name="connsiteX1" fmla="*/ 2376260 w 3747860"/>
              <a:gd name="connsiteY1" fmla="*/ 0 h 1711842"/>
              <a:gd name="connsiteX2" fmla="*/ 0 w 3747860"/>
              <a:gd name="connsiteY2" fmla="*/ 7296 h 1711842"/>
              <a:gd name="connsiteX3" fmla="*/ 5200 w 3747860"/>
              <a:gd name="connsiteY3" fmla="*/ 1711842 h 1711842"/>
              <a:gd name="connsiteX4" fmla="*/ 2673972 w 3747860"/>
              <a:gd name="connsiteY4" fmla="*/ 1690577 h 1711842"/>
              <a:gd name="connsiteX5" fmla="*/ 3747860 w 3747860"/>
              <a:gd name="connsiteY5" fmla="*/ 1307805 h 1711842"/>
              <a:gd name="connsiteX6" fmla="*/ 3715963 w 3747860"/>
              <a:gd name="connsiteY6" fmla="*/ 999461 h 1711842"/>
              <a:gd name="connsiteX0" fmla="*/ 3715963 w 3747860"/>
              <a:gd name="connsiteY0" fmla="*/ 999461 h 1711842"/>
              <a:gd name="connsiteX1" fmla="*/ 2376260 w 3747860"/>
              <a:gd name="connsiteY1" fmla="*/ 0 h 1711842"/>
              <a:gd name="connsiteX2" fmla="*/ 217851 w 3747860"/>
              <a:gd name="connsiteY2" fmla="*/ 8460 h 1711842"/>
              <a:gd name="connsiteX3" fmla="*/ 0 w 3747860"/>
              <a:gd name="connsiteY3" fmla="*/ 7296 h 1711842"/>
              <a:gd name="connsiteX4" fmla="*/ 5200 w 3747860"/>
              <a:gd name="connsiteY4" fmla="*/ 1711842 h 1711842"/>
              <a:gd name="connsiteX5" fmla="*/ 2673972 w 3747860"/>
              <a:gd name="connsiteY5" fmla="*/ 1690577 h 1711842"/>
              <a:gd name="connsiteX6" fmla="*/ 3747860 w 3747860"/>
              <a:gd name="connsiteY6" fmla="*/ 1307805 h 1711842"/>
              <a:gd name="connsiteX7" fmla="*/ 3715963 w 3747860"/>
              <a:gd name="connsiteY7" fmla="*/ 999461 h 1711842"/>
              <a:gd name="connsiteX0" fmla="*/ 3712626 w 3744523"/>
              <a:gd name="connsiteY0" fmla="*/ 999461 h 1711842"/>
              <a:gd name="connsiteX1" fmla="*/ 2372923 w 3744523"/>
              <a:gd name="connsiteY1" fmla="*/ 0 h 1711842"/>
              <a:gd name="connsiteX2" fmla="*/ 214514 w 3744523"/>
              <a:gd name="connsiteY2" fmla="*/ 8460 h 1711842"/>
              <a:gd name="connsiteX3" fmla="*/ 0 w 3744523"/>
              <a:gd name="connsiteY3" fmla="*/ 174157 h 1711842"/>
              <a:gd name="connsiteX4" fmla="*/ 1863 w 3744523"/>
              <a:gd name="connsiteY4" fmla="*/ 1711842 h 1711842"/>
              <a:gd name="connsiteX5" fmla="*/ 2670635 w 3744523"/>
              <a:gd name="connsiteY5" fmla="*/ 1690577 h 1711842"/>
              <a:gd name="connsiteX6" fmla="*/ 3744523 w 3744523"/>
              <a:gd name="connsiteY6" fmla="*/ 1307805 h 1711842"/>
              <a:gd name="connsiteX7" fmla="*/ 3712626 w 3744523"/>
              <a:gd name="connsiteY7" fmla="*/ 999461 h 1711842"/>
              <a:gd name="connsiteX0" fmla="*/ 3712626 w 3744523"/>
              <a:gd name="connsiteY0" fmla="*/ 999461 h 1711842"/>
              <a:gd name="connsiteX1" fmla="*/ 2372923 w 3744523"/>
              <a:gd name="connsiteY1" fmla="*/ 0 h 1711842"/>
              <a:gd name="connsiteX2" fmla="*/ 214514 w 3744523"/>
              <a:gd name="connsiteY2" fmla="*/ 8460 h 1711842"/>
              <a:gd name="connsiteX3" fmla="*/ 0 w 3744523"/>
              <a:gd name="connsiteY3" fmla="*/ 174157 h 1711842"/>
              <a:gd name="connsiteX4" fmla="*/ 1863 w 3744523"/>
              <a:gd name="connsiteY4" fmla="*/ 1711842 h 1711842"/>
              <a:gd name="connsiteX5" fmla="*/ 2670635 w 3744523"/>
              <a:gd name="connsiteY5" fmla="*/ 1690577 h 1711842"/>
              <a:gd name="connsiteX6" fmla="*/ 3744523 w 3744523"/>
              <a:gd name="connsiteY6" fmla="*/ 1307805 h 1711842"/>
              <a:gd name="connsiteX7" fmla="*/ 3712626 w 3744523"/>
              <a:gd name="connsiteY7" fmla="*/ 999461 h 1711842"/>
              <a:gd name="connsiteX0" fmla="*/ 3712626 w 3744523"/>
              <a:gd name="connsiteY0" fmla="*/ 999461 h 1711842"/>
              <a:gd name="connsiteX1" fmla="*/ 2372923 w 3744523"/>
              <a:gd name="connsiteY1" fmla="*/ 0 h 1711842"/>
              <a:gd name="connsiteX2" fmla="*/ 214514 w 3744523"/>
              <a:gd name="connsiteY2" fmla="*/ 8460 h 1711842"/>
              <a:gd name="connsiteX3" fmla="*/ 0 w 3744523"/>
              <a:gd name="connsiteY3" fmla="*/ 174157 h 1711842"/>
              <a:gd name="connsiteX4" fmla="*/ 1863 w 3744523"/>
              <a:gd name="connsiteY4" fmla="*/ 1711842 h 1711842"/>
              <a:gd name="connsiteX5" fmla="*/ 2670635 w 3744523"/>
              <a:gd name="connsiteY5" fmla="*/ 1690577 h 1711842"/>
              <a:gd name="connsiteX6" fmla="*/ 3744523 w 3744523"/>
              <a:gd name="connsiteY6" fmla="*/ 1307805 h 1711842"/>
              <a:gd name="connsiteX7" fmla="*/ 3712626 w 3744523"/>
              <a:gd name="connsiteY7" fmla="*/ 999461 h 1711842"/>
              <a:gd name="connsiteX0" fmla="*/ 3712626 w 3744523"/>
              <a:gd name="connsiteY0" fmla="*/ 999461 h 1711842"/>
              <a:gd name="connsiteX1" fmla="*/ 2372923 w 3744523"/>
              <a:gd name="connsiteY1" fmla="*/ 0 h 1711842"/>
              <a:gd name="connsiteX2" fmla="*/ 214514 w 3744523"/>
              <a:gd name="connsiteY2" fmla="*/ 8460 h 1711842"/>
              <a:gd name="connsiteX3" fmla="*/ 0 w 3744523"/>
              <a:gd name="connsiteY3" fmla="*/ 174157 h 1711842"/>
              <a:gd name="connsiteX4" fmla="*/ 1863 w 3744523"/>
              <a:gd name="connsiteY4" fmla="*/ 1711842 h 1711842"/>
              <a:gd name="connsiteX5" fmla="*/ 2450378 w 3744523"/>
              <a:gd name="connsiteY5" fmla="*/ 1693914 h 1711842"/>
              <a:gd name="connsiteX6" fmla="*/ 3744523 w 3744523"/>
              <a:gd name="connsiteY6" fmla="*/ 1307805 h 1711842"/>
              <a:gd name="connsiteX7" fmla="*/ 3712626 w 3744523"/>
              <a:gd name="connsiteY7" fmla="*/ 999461 h 1711842"/>
              <a:gd name="connsiteX0" fmla="*/ 3712626 w 3712626"/>
              <a:gd name="connsiteY0" fmla="*/ 999461 h 1711842"/>
              <a:gd name="connsiteX1" fmla="*/ 2372923 w 3712626"/>
              <a:gd name="connsiteY1" fmla="*/ 0 h 1711842"/>
              <a:gd name="connsiteX2" fmla="*/ 214514 w 3712626"/>
              <a:gd name="connsiteY2" fmla="*/ 8460 h 1711842"/>
              <a:gd name="connsiteX3" fmla="*/ 0 w 3712626"/>
              <a:gd name="connsiteY3" fmla="*/ 174157 h 1711842"/>
              <a:gd name="connsiteX4" fmla="*/ 1863 w 3712626"/>
              <a:gd name="connsiteY4" fmla="*/ 1711842 h 1711842"/>
              <a:gd name="connsiteX5" fmla="*/ 2450378 w 3712626"/>
              <a:gd name="connsiteY5" fmla="*/ 1693914 h 1711842"/>
              <a:gd name="connsiteX6" fmla="*/ 3694464 w 3712626"/>
              <a:gd name="connsiteY6" fmla="*/ 1224374 h 1711842"/>
              <a:gd name="connsiteX7" fmla="*/ 3712626 w 3712626"/>
              <a:gd name="connsiteY7" fmla="*/ 999461 h 1711842"/>
              <a:gd name="connsiteX0" fmla="*/ 3679254 w 3694464"/>
              <a:gd name="connsiteY0" fmla="*/ 972763 h 1711842"/>
              <a:gd name="connsiteX1" fmla="*/ 2372923 w 3694464"/>
              <a:gd name="connsiteY1" fmla="*/ 0 h 1711842"/>
              <a:gd name="connsiteX2" fmla="*/ 214514 w 3694464"/>
              <a:gd name="connsiteY2" fmla="*/ 8460 h 1711842"/>
              <a:gd name="connsiteX3" fmla="*/ 0 w 3694464"/>
              <a:gd name="connsiteY3" fmla="*/ 174157 h 1711842"/>
              <a:gd name="connsiteX4" fmla="*/ 1863 w 3694464"/>
              <a:gd name="connsiteY4" fmla="*/ 1711842 h 1711842"/>
              <a:gd name="connsiteX5" fmla="*/ 2450378 w 3694464"/>
              <a:gd name="connsiteY5" fmla="*/ 1693914 h 1711842"/>
              <a:gd name="connsiteX6" fmla="*/ 3694464 w 3694464"/>
              <a:gd name="connsiteY6" fmla="*/ 1224374 h 1711842"/>
              <a:gd name="connsiteX7" fmla="*/ 3679254 w 3694464"/>
              <a:gd name="connsiteY7" fmla="*/ 972763 h 1711842"/>
              <a:gd name="connsiteX0" fmla="*/ 3679254 w 3846309"/>
              <a:gd name="connsiteY0" fmla="*/ 972763 h 1711842"/>
              <a:gd name="connsiteX1" fmla="*/ 2372923 w 3846309"/>
              <a:gd name="connsiteY1" fmla="*/ 0 h 1711842"/>
              <a:gd name="connsiteX2" fmla="*/ 214514 w 3846309"/>
              <a:gd name="connsiteY2" fmla="*/ 8460 h 1711842"/>
              <a:gd name="connsiteX3" fmla="*/ 0 w 3846309"/>
              <a:gd name="connsiteY3" fmla="*/ 174157 h 1711842"/>
              <a:gd name="connsiteX4" fmla="*/ 1863 w 3846309"/>
              <a:gd name="connsiteY4" fmla="*/ 1711842 h 1711842"/>
              <a:gd name="connsiteX5" fmla="*/ 2450378 w 3846309"/>
              <a:gd name="connsiteY5" fmla="*/ 1693914 h 1711842"/>
              <a:gd name="connsiteX6" fmla="*/ 3694464 w 3846309"/>
              <a:gd name="connsiteY6" fmla="*/ 1224374 h 1711842"/>
              <a:gd name="connsiteX7" fmla="*/ 3679254 w 3846309"/>
              <a:gd name="connsiteY7" fmla="*/ 972763 h 1711842"/>
              <a:gd name="connsiteX0" fmla="*/ 3679254 w 3800814"/>
              <a:gd name="connsiteY0" fmla="*/ 972763 h 1711842"/>
              <a:gd name="connsiteX1" fmla="*/ 2372923 w 3800814"/>
              <a:gd name="connsiteY1" fmla="*/ 0 h 1711842"/>
              <a:gd name="connsiteX2" fmla="*/ 214514 w 3800814"/>
              <a:gd name="connsiteY2" fmla="*/ 8460 h 1711842"/>
              <a:gd name="connsiteX3" fmla="*/ 0 w 3800814"/>
              <a:gd name="connsiteY3" fmla="*/ 174157 h 1711842"/>
              <a:gd name="connsiteX4" fmla="*/ 1863 w 3800814"/>
              <a:gd name="connsiteY4" fmla="*/ 1711842 h 1711842"/>
              <a:gd name="connsiteX5" fmla="*/ 2450378 w 3800814"/>
              <a:gd name="connsiteY5" fmla="*/ 1693914 h 1711842"/>
              <a:gd name="connsiteX6" fmla="*/ 3694464 w 3800814"/>
              <a:gd name="connsiteY6" fmla="*/ 1224374 h 1711842"/>
              <a:gd name="connsiteX7" fmla="*/ 3679254 w 3800814"/>
              <a:gd name="connsiteY7" fmla="*/ 972763 h 1711842"/>
              <a:gd name="connsiteX0" fmla="*/ 3679254 w 3761872"/>
              <a:gd name="connsiteY0" fmla="*/ 972763 h 1711842"/>
              <a:gd name="connsiteX1" fmla="*/ 2372923 w 3761872"/>
              <a:gd name="connsiteY1" fmla="*/ 0 h 1711842"/>
              <a:gd name="connsiteX2" fmla="*/ 214514 w 3761872"/>
              <a:gd name="connsiteY2" fmla="*/ 8460 h 1711842"/>
              <a:gd name="connsiteX3" fmla="*/ 0 w 3761872"/>
              <a:gd name="connsiteY3" fmla="*/ 174157 h 1711842"/>
              <a:gd name="connsiteX4" fmla="*/ 1863 w 3761872"/>
              <a:gd name="connsiteY4" fmla="*/ 1711842 h 1711842"/>
              <a:gd name="connsiteX5" fmla="*/ 2450378 w 3761872"/>
              <a:gd name="connsiteY5" fmla="*/ 1693914 h 1711842"/>
              <a:gd name="connsiteX6" fmla="*/ 3694464 w 3761872"/>
              <a:gd name="connsiteY6" fmla="*/ 1224374 h 1711842"/>
              <a:gd name="connsiteX7" fmla="*/ 3679254 w 3761872"/>
              <a:gd name="connsiteY7" fmla="*/ 972763 h 1711842"/>
              <a:gd name="connsiteX0" fmla="*/ 3679254 w 3744903"/>
              <a:gd name="connsiteY0" fmla="*/ 972763 h 1711842"/>
              <a:gd name="connsiteX1" fmla="*/ 2372923 w 3744903"/>
              <a:gd name="connsiteY1" fmla="*/ 0 h 1711842"/>
              <a:gd name="connsiteX2" fmla="*/ 214514 w 3744903"/>
              <a:gd name="connsiteY2" fmla="*/ 8460 h 1711842"/>
              <a:gd name="connsiteX3" fmla="*/ 0 w 3744903"/>
              <a:gd name="connsiteY3" fmla="*/ 174157 h 1711842"/>
              <a:gd name="connsiteX4" fmla="*/ 1863 w 3744903"/>
              <a:gd name="connsiteY4" fmla="*/ 1711842 h 1711842"/>
              <a:gd name="connsiteX5" fmla="*/ 2450378 w 3744903"/>
              <a:gd name="connsiteY5" fmla="*/ 1693914 h 1711842"/>
              <a:gd name="connsiteX6" fmla="*/ 3664429 w 3744903"/>
              <a:gd name="connsiteY6" fmla="*/ 1221036 h 1711842"/>
              <a:gd name="connsiteX7" fmla="*/ 3679254 w 3744903"/>
              <a:gd name="connsiteY7" fmla="*/ 972763 h 1711842"/>
              <a:gd name="connsiteX0" fmla="*/ 3679254 w 3744903"/>
              <a:gd name="connsiteY0" fmla="*/ 1048612 h 1787691"/>
              <a:gd name="connsiteX1" fmla="*/ 2372923 w 3744903"/>
              <a:gd name="connsiteY1" fmla="*/ 75849 h 1787691"/>
              <a:gd name="connsiteX2" fmla="*/ 214514 w 3744903"/>
              <a:gd name="connsiteY2" fmla="*/ 84309 h 1787691"/>
              <a:gd name="connsiteX3" fmla="*/ 0 w 3744903"/>
              <a:gd name="connsiteY3" fmla="*/ 250006 h 1787691"/>
              <a:gd name="connsiteX4" fmla="*/ 1863 w 3744903"/>
              <a:gd name="connsiteY4" fmla="*/ 1787691 h 1787691"/>
              <a:gd name="connsiteX5" fmla="*/ 2450378 w 3744903"/>
              <a:gd name="connsiteY5" fmla="*/ 1769763 h 1787691"/>
              <a:gd name="connsiteX6" fmla="*/ 3664429 w 3744903"/>
              <a:gd name="connsiteY6" fmla="*/ 1296885 h 1787691"/>
              <a:gd name="connsiteX7" fmla="*/ 3679254 w 3744903"/>
              <a:gd name="connsiteY7" fmla="*/ 1048612 h 1787691"/>
              <a:gd name="connsiteX0" fmla="*/ 3679254 w 3744903"/>
              <a:gd name="connsiteY0" fmla="*/ 985156 h 1724235"/>
              <a:gd name="connsiteX1" fmla="*/ 2209399 w 3744903"/>
              <a:gd name="connsiteY1" fmla="*/ 129196 h 1724235"/>
              <a:gd name="connsiteX2" fmla="*/ 214514 w 3744903"/>
              <a:gd name="connsiteY2" fmla="*/ 20853 h 1724235"/>
              <a:gd name="connsiteX3" fmla="*/ 0 w 3744903"/>
              <a:gd name="connsiteY3" fmla="*/ 186550 h 1724235"/>
              <a:gd name="connsiteX4" fmla="*/ 1863 w 3744903"/>
              <a:gd name="connsiteY4" fmla="*/ 1724235 h 1724235"/>
              <a:gd name="connsiteX5" fmla="*/ 2450378 w 3744903"/>
              <a:gd name="connsiteY5" fmla="*/ 1706307 h 1724235"/>
              <a:gd name="connsiteX6" fmla="*/ 3664429 w 3744903"/>
              <a:gd name="connsiteY6" fmla="*/ 1233429 h 1724235"/>
              <a:gd name="connsiteX7" fmla="*/ 3679254 w 3744903"/>
              <a:gd name="connsiteY7" fmla="*/ 985156 h 1724235"/>
              <a:gd name="connsiteX0" fmla="*/ 3679254 w 3744903"/>
              <a:gd name="connsiteY0" fmla="*/ 1058337 h 1797416"/>
              <a:gd name="connsiteX1" fmla="*/ 2266132 w 3744903"/>
              <a:gd name="connsiteY1" fmla="*/ 72225 h 1797416"/>
              <a:gd name="connsiteX2" fmla="*/ 214514 w 3744903"/>
              <a:gd name="connsiteY2" fmla="*/ 94034 h 1797416"/>
              <a:gd name="connsiteX3" fmla="*/ 0 w 3744903"/>
              <a:gd name="connsiteY3" fmla="*/ 259731 h 1797416"/>
              <a:gd name="connsiteX4" fmla="*/ 1863 w 3744903"/>
              <a:gd name="connsiteY4" fmla="*/ 1797416 h 1797416"/>
              <a:gd name="connsiteX5" fmla="*/ 2450378 w 3744903"/>
              <a:gd name="connsiteY5" fmla="*/ 1779488 h 1797416"/>
              <a:gd name="connsiteX6" fmla="*/ 3664429 w 3744903"/>
              <a:gd name="connsiteY6" fmla="*/ 1306610 h 1797416"/>
              <a:gd name="connsiteX7" fmla="*/ 3679254 w 3744903"/>
              <a:gd name="connsiteY7" fmla="*/ 1058337 h 1797416"/>
              <a:gd name="connsiteX0" fmla="*/ 3679254 w 3744903"/>
              <a:gd name="connsiteY0" fmla="*/ 1124983 h 1864062"/>
              <a:gd name="connsiteX1" fmla="*/ 2396284 w 3744903"/>
              <a:gd name="connsiteY1" fmla="*/ 55440 h 1864062"/>
              <a:gd name="connsiteX2" fmla="*/ 214514 w 3744903"/>
              <a:gd name="connsiteY2" fmla="*/ 160680 h 1864062"/>
              <a:gd name="connsiteX3" fmla="*/ 0 w 3744903"/>
              <a:gd name="connsiteY3" fmla="*/ 326377 h 1864062"/>
              <a:gd name="connsiteX4" fmla="*/ 1863 w 3744903"/>
              <a:gd name="connsiteY4" fmla="*/ 1864062 h 1864062"/>
              <a:gd name="connsiteX5" fmla="*/ 2450378 w 3744903"/>
              <a:gd name="connsiteY5" fmla="*/ 1846134 h 1864062"/>
              <a:gd name="connsiteX6" fmla="*/ 3664429 w 3744903"/>
              <a:gd name="connsiteY6" fmla="*/ 1373256 h 1864062"/>
              <a:gd name="connsiteX7" fmla="*/ 3679254 w 3744903"/>
              <a:gd name="connsiteY7" fmla="*/ 1124983 h 1864062"/>
              <a:gd name="connsiteX0" fmla="*/ 3679254 w 3744903"/>
              <a:gd name="connsiteY0" fmla="*/ 1116591 h 1855670"/>
              <a:gd name="connsiteX1" fmla="*/ 2396284 w 3744903"/>
              <a:gd name="connsiteY1" fmla="*/ 47048 h 1855670"/>
              <a:gd name="connsiteX2" fmla="*/ 214514 w 3744903"/>
              <a:gd name="connsiteY2" fmla="*/ 152288 h 1855670"/>
              <a:gd name="connsiteX3" fmla="*/ 0 w 3744903"/>
              <a:gd name="connsiteY3" fmla="*/ 317985 h 1855670"/>
              <a:gd name="connsiteX4" fmla="*/ 1863 w 3744903"/>
              <a:gd name="connsiteY4" fmla="*/ 1855670 h 1855670"/>
              <a:gd name="connsiteX5" fmla="*/ 2450378 w 3744903"/>
              <a:gd name="connsiteY5" fmla="*/ 1837742 h 1855670"/>
              <a:gd name="connsiteX6" fmla="*/ 3664429 w 3744903"/>
              <a:gd name="connsiteY6" fmla="*/ 1364864 h 1855670"/>
              <a:gd name="connsiteX7" fmla="*/ 3679254 w 3744903"/>
              <a:gd name="connsiteY7" fmla="*/ 1116591 h 1855670"/>
              <a:gd name="connsiteX0" fmla="*/ 3679254 w 3744903"/>
              <a:gd name="connsiteY0" fmla="*/ 1114005 h 1853084"/>
              <a:gd name="connsiteX1" fmla="*/ 2396284 w 3744903"/>
              <a:gd name="connsiteY1" fmla="*/ 44462 h 1853084"/>
              <a:gd name="connsiteX2" fmla="*/ 214514 w 3744903"/>
              <a:gd name="connsiteY2" fmla="*/ 149702 h 1853084"/>
              <a:gd name="connsiteX3" fmla="*/ 0 w 3744903"/>
              <a:gd name="connsiteY3" fmla="*/ 315399 h 1853084"/>
              <a:gd name="connsiteX4" fmla="*/ 1863 w 3744903"/>
              <a:gd name="connsiteY4" fmla="*/ 1853084 h 1853084"/>
              <a:gd name="connsiteX5" fmla="*/ 2450378 w 3744903"/>
              <a:gd name="connsiteY5" fmla="*/ 1835156 h 1853084"/>
              <a:gd name="connsiteX6" fmla="*/ 3664429 w 3744903"/>
              <a:gd name="connsiteY6" fmla="*/ 1362278 h 1853084"/>
              <a:gd name="connsiteX7" fmla="*/ 3679254 w 3744903"/>
              <a:gd name="connsiteY7" fmla="*/ 1114005 h 1853084"/>
              <a:gd name="connsiteX0" fmla="*/ 3679254 w 3744903"/>
              <a:gd name="connsiteY0" fmla="*/ 1151229 h 1890308"/>
              <a:gd name="connsiteX1" fmla="*/ 2396284 w 3744903"/>
              <a:gd name="connsiteY1" fmla="*/ 81686 h 1890308"/>
              <a:gd name="connsiteX2" fmla="*/ 284596 w 3744903"/>
              <a:gd name="connsiteY2" fmla="*/ 80135 h 1890308"/>
              <a:gd name="connsiteX3" fmla="*/ 0 w 3744903"/>
              <a:gd name="connsiteY3" fmla="*/ 352623 h 1890308"/>
              <a:gd name="connsiteX4" fmla="*/ 1863 w 3744903"/>
              <a:gd name="connsiteY4" fmla="*/ 1890308 h 1890308"/>
              <a:gd name="connsiteX5" fmla="*/ 2450378 w 3744903"/>
              <a:gd name="connsiteY5" fmla="*/ 1872380 h 1890308"/>
              <a:gd name="connsiteX6" fmla="*/ 3664429 w 3744903"/>
              <a:gd name="connsiteY6" fmla="*/ 1399502 h 1890308"/>
              <a:gd name="connsiteX7" fmla="*/ 3679254 w 3744903"/>
              <a:gd name="connsiteY7" fmla="*/ 1151229 h 1890308"/>
              <a:gd name="connsiteX0" fmla="*/ 3679264 w 3744913"/>
              <a:gd name="connsiteY0" fmla="*/ 1151229 h 1890308"/>
              <a:gd name="connsiteX1" fmla="*/ 2396294 w 3744913"/>
              <a:gd name="connsiteY1" fmla="*/ 81686 h 1890308"/>
              <a:gd name="connsiteX2" fmla="*/ 284606 w 3744913"/>
              <a:gd name="connsiteY2" fmla="*/ 80135 h 1890308"/>
              <a:gd name="connsiteX3" fmla="*/ 10 w 3744913"/>
              <a:gd name="connsiteY3" fmla="*/ 352623 h 1890308"/>
              <a:gd name="connsiteX4" fmla="*/ 1873 w 3744913"/>
              <a:gd name="connsiteY4" fmla="*/ 1890308 h 1890308"/>
              <a:gd name="connsiteX5" fmla="*/ 2450388 w 3744913"/>
              <a:gd name="connsiteY5" fmla="*/ 1872380 h 1890308"/>
              <a:gd name="connsiteX6" fmla="*/ 3664439 w 3744913"/>
              <a:gd name="connsiteY6" fmla="*/ 1399502 h 1890308"/>
              <a:gd name="connsiteX7" fmla="*/ 3679264 w 3744913"/>
              <a:gd name="connsiteY7" fmla="*/ 1151229 h 1890308"/>
              <a:gd name="connsiteX0" fmla="*/ 3682840 w 3748489"/>
              <a:gd name="connsiteY0" fmla="*/ 1151229 h 1890308"/>
              <a:gd name="connsiteX1" fmla="*/ 2399870 w 3748489"/>
              <a:gd name="connsiteY1" fmla="*/ 81686 h 1890308"/>
              <a:gd name="connsiteX2" fmla="*/ 288182 w 3748489"/>
              <a:gd name="connsiteY2" fmla="*/ 80135 h 1890308"/>
              <a:gd name="connsiteX3" fmla="*/ 3586 w 3748489"/>
              <a:gd name="connsiteY3" fmla="*/ 352623 h 1890308"/>
              <a:gd name="connsiteX4" fmla="*/ 5449 w 3748489"/>
              <a:gd name="connsiteY4" fmla="*/ 1890308 h 1890308"/>
              <a:gd name="connsiteX5" fmla="*/ 2453964 w 3748489"/>
              <a:gd name="connsiteY5" fmla="*/ 1872380 h 1890308"/>
              <a:gd name="connsiteX6" fmla="*/ 3668015 w 3748489"/>
              <a:gd name="connsiteY6" fmla="*/ 1399502 h 1890308"/>
              <a:gd name="connsiteX7" fmla="*/ 3682840 w 3748489"/>
              <a:gd name="connsiteY7" fmla="*/ 1151229 h 1890308"/>
              <a:gd name="connsiteX0" fmla="*/ 3682840 w 3748489"/>
              <a:gd name="connsiteY0" fmla="*/ 1151229 h 1890308"/>
              <a:gd name="connsiteX1" fmla="*/ 2399870 w 3748489"/>
              <a:gd name="connsiteY1" fmla="*/ 81686 h 1890308"/>
              <a:gd name="connsiteX2" fmla="*/ 288182 w 3748489"/>
              <a:gd name="connsiteY2" fmla="*/ 80135 h 1890308"/>
              <a:gd name="connsiteX3" fmla="*/ 3586 w 3748489"/>
              <a:gd name="connsiteY3" fmla="*/ 352623 h 1890308"/>
              <a:gd name="connsiteX4" fmla="*/ 5449 w 3748489"/>
              <a:gd name="connsiteY4" fmla="*/ 1890308 h 1890308"/>
              <a:gd name="connsiteX5" fmla="*/ 2453964 w 3748489"/>
              <a:gd name="connsiteY5" fmla="*/ 1872380 h 1890308"/>
              <a:gd name="connsiteX6" fmla="*/ 3668015 w 3748489"/>
              <a:gd name="connsiteY6" fmla="*/ 1399502 h 1890308"/>
              <a:gd name="connsiteX7" fmla="*/ 3682840 w 3748489"/>
              <a:gd name="connsiteY7" fmla="*/ 1151229 h 1890308"/>
              <a:gd name="connsiteX0" fmla="*/ 3682840 w 3748489"/>
              <a:gd name="connsiteY0" fmla="*/ 1151229 h 1902621"/>
              <a:gd name="connsiteX1" fmla="*/ 2399870 w 3748489"/>
              <a:gd name="connsiteY1" fmla="*/ 81686 h 1902621"/>
              <a:gd name="connsiteX2" fmla="*/ 288182 w 3748489"/>
              <a:gd name="connsiteY2" fmla="*/ 80135 h 1902621"/>
              <a:gd name="connsiteX3" fmla="*/ 3586 w 3748489"/>
              <a:gd name="connsiteY3" fmla="*/ 352623 h 1902621"/>
              <a:gd name="connsiteX4" fmla="*/ 5449 w 3748489"/>
              <a:gd name="connsiteY4" fmla="*/ 1890308 h 1902621"/>
              <a:gd name="connsiteX5" fmla="*/ 2453964 w 3748489"/>
              <a:gd name="connsiteY5" fmla="*/ 1872380 h 1902621"/>
              <a:gd name="connsiteX6" fmla="*/ 3668015 w 3748489"/>
              <a:gd name="connsiteY6" fmla="*/ 1399502 h 1902621"/>
              <a:gd name="connsiteX7" fmla="*/ 3682840 w 3748489"/>
              <a:gd name="connsiteY7" fmla="*/ 1151229 h 1902621"/>
              <a:gd name="connsiteX0" fmla="*/ 3766034 w 3831683"/>
              <a:gd name="connsiteY0" fmla="*/ 1151229 h 2004409"/>
              <a:gd name="connsiteX1" fmla="*/ 2483064 w 3831683"/>
              <a:gd name="connsiteY1" fmla="*/ 81686 h 2004409"/>
              <a:gd name="connsiteX2" fmla="*/ 371376 w 3831683"/>
              <a:gd name="connsiteY2" fmla="*/ 80135 h 2004409"/>
              <a:gd name="connsiteX3" fmla="*/ 86780 w 3831683"/>
              <a:gd name="connsiteY3" fmla="*/ 352623 h 2004409"/>
              <a:gd name="connsiteX4" fmla="*/ 88643 w 3831683"/>
              <a:gd name="connsiteY4" fmla="*/ 1890308 h 2004409"/>
              <a:gd name="connsiteX5" fmla="*/ 214527 w 3831683"/>
              <a:gd name="connsiteY5" fmla="*/ 1888912 h 2004409"/>
              <a:gd name="connsiteX6" fmla="*/ 2537158 w 3831683"/>
              <a:gd name="connsiteY6" fmla="*/ 1872380 h 2004409"/>
              <a:gd name="connsiteX7" fmla="*/ 3751209 w 3831683"/>
              <a:gd name="connsiteY7" fmla="*/ 1399502 h 2004409"/>
              <a:gd name="connsiteX8" fmla="*/ 3766034 w 3831683"/>
              <a:gd name="connsiteY8" fmla="*/ 1151229 h 2004409"/>
              <a:gd name="connsiteX0" fmla="*/ 3689670 w 3755319"/>
              <a:gd name="connsiteY0" fmla="*/ 1151229 h 1985503"/>
              <a:gd name="connsiteX1" fmla="*/ 2406700 w 3755319"/>
              <a:gd name="connsiteY1" fmla="*/ 81686 h 1985503"/>
              <a:gd name="connsiteX2" fmla="*/ 295012 w 3755319"/>
              <a:gd name="connsiteY2" fmla="*/ 80135 h 1985503"/>
              <a:gd name="connsiteX3" fmla="*/ 10416 w 3755319"/>
              <a:gd name="connsiteY3" fmla="*/ 352623 h 1985503"/>
              <a:gd name="connsiteX4" fmla="*/ 12279 w 3755319"/>
              <a:gd name="connsiteY4" fmla="*/ 1890308 h 1985503"/>
              <a:gd name="connsiteX5" fmla="*/ 391793 w 3755319"/>
              <a:gd name="connsiteY5" fmla="*/ 1802144 h 1985503"/>
              <a:gd name="connsiteX6" fmla="*/ 2460794 w 3755319"/>
              <a:gd name="connsiteY6" fmla="*/ 1872380 h 1985503"/>
              <a:gd name="connsiteX7" fmla="*/ 3674845 w 3755319"/>
              <a:gd name="connsiteY7" fmla="*/ 1399502 h 1985503"/>
              <a:gd name="connsiteX8" fmla="*/ 3689670 w 3755319"/>
              <a:gd name="connsiteY8" fmla="*/ 1151229 h 1985503"/>
              <a:gd name="connsiteX0" fmla="*/ 3709773 w 3775422"/>
              <a:gd name="connsiteY0" fmla="*/ 1151229 h 1890576"/>
              <a:gd name="connsiteX1" fmla="*/ 2426803 w 3775422"/>
              <a:gd name="connsiteY1" fmla="*/ 81686 h 1890576"/>
              <a:gd name="connsiteX2" fmla="*/ 315115 w 3775422"/>
              <a:gd name="connsiteY2" fmla="*/ 80135 h 1890576"/>
              <a:gd name="connsiteX3" fmla="*/ 30519 w 3775422"/>
              <a:gd name="connsiteY3" fmla="*/ 352623 h 1890576"/>
              <a:gd name="connsiteX4" fmla="*/ 22370 w 3775422"/>
              <a:gd name="connsiteY4" fmla="*/ 1436445 h 1890576"/>
              <a:gd name="connsiteX5" fmla="*/ 411896 w 3775422"/>
              <a:gd name="connsiteY5" fmla="*/ 1802144 h 1890576"/>
              <a:gd name="connsiteX6" fmla="*/ 2480897 w 3775422"/>
              <a:gd name="connsiteY6" fmla="*/ 1872380 h 1890576"/>
              <a:gd name="connsiteX7" fmla="*/ 3694948 w 3775422"/>
              <a:gd name="connsiteY7" fmla="*/ 1399502 h 1890576"/>
              <a:gd name="connsiteX8" fmla="*/ 3709773 w 3775422"/>
              <a:gd name="connsiteY8" fmla="*/ 1151229 h 1890576"/>
              <a:gd name="connsiteX0" fmla="*/ 3709773 w 3775422"/>
              <a:gd name="connsiteY0" fmla="*/ 1151229 h 1895442"/>
              <a:gd name="connsiteX1" fmla="*/ 2426803 w 3775422"/>
              <a:gd name="connsiteY1" fmla="*/ 81686 h 1895442"/>
              <a:gd name="connsiteX2" fmla="*/ 315115 w 3775422"/>
              <a:gd name="connsiteY2" fmla="*/ 80135 h 1895442"/>
              <a:gd name="connsiteX3" fmla="*/ 30519 w 3775422"/>
              <a:gd name="connsiteY3" fmla="*/ 352623 h 1895442"/>
              <a:gd name="connsiteX4" fmla="*/ 22370 w 3775422"/>
              <a:gd name="connsiteY4" fmla="*/ 1436445 h 1895442"/>
              <a:gd name="connsiteX5" fmla="*/ 415234 w 3775422"/>
              <a:gd name="connsiteY5" fmla="*/ 1828842 h 1895442"/>
              <a:gd name="connsiteX6" fmla="*/ 2480897 w 3775422"/>
              <a:gd name="connsiteY6" fmla="*/ 1872380 h 1895442"/>
              <a:gd name="connsiteX7" fmla="*/ 3694948 w 3775422"/>
              <a:gd name="connsiteY7" fmla="*/ 1399502 h 1895442"/>
              <a:gd name="connsiteX8" fmla="*/ 3709773 w 3775422"/>
              <a:gd name="connsiteY8" fmla="*/ 1151229 h 1895442"/>
              <a:gd name="connsiteX0" fmla="*/ 3709773 w 3775422"/>
              <a:gd name="connsiteY0" fmla="*/ 1151229 h 1830610"/>
              <a:gd name="connsiteX1" fmla="*/ 2426803 w 3775422"/>
              <a:gd name="connsiteY1" fmla="*/ 81686 h 1830610"/>
              <a:gd name="connsiteX2" fmla="*/ 315115 w 3775422"/>
              <a:gd name="connsiteY2" fmla="*/ 80135 h 1830610"/>
              <a:gd name="connsiteX3" fmla="*/ 30519 w 3775422"/>
              <a:gd name="connsiteY3" fmla="*/ 352623 h 1830610"/>
              <a:gd name="connsiteX4" fmla="*/ 22370 w 3775422"/>
              <a:gd name="connsiteY4" fmla="*/ 1436445 h 1830610"/>
              <a:gd name="connsiteX5" fmla="*/ 415234 w 3775422"/>
              <a:gd name="connsiteY5" fmla="*/ 1828842 h 1830610"/>
              <a:gd name="connsiteX6" fmla="*/ 2490908 w 3775422"/>
              <a:gd name="connsiteY6" fmla="*/ 1778938 h 1830610"/>
              <a:gd name="connsiteX7" fmla="*/ 3694948 w 3775422"/>
              <a:gd name="connsiteY7" fmla="*/ 1399502 h 1830610"/>
              <a:gd name="connsiteX8" fmla="*/ 3709773 w 3775422"/>
              <a:gd name="connsiteY8" fmla="*/ 1151229 h 1830610"/>
              <a:gd name="connsiteX0" fmla="*/ 3709773 w 3775422"/>
              <a:gd name="connsiteY0" fmla="*/ 1151229 h 1830610"/>
              <a:gd name="connsiteX1" fmla="*/ 2426803 w 3775422"/>
              <a:gd name="connsiteY1" fmla="*/ 81686 h 1830610"/>
              <a:gd name="connsiteX2" fmla="*/ 315115 w 3775422"/>
              <a:gd name="connsiteY2" fmla="*/ 80135 h 1830610"/>
              <a:gd name="connsiteX3" fmla="*/ 30519 w 3775422"/>
              <a:gd name="connsiteY3" fmla="*/ 352623 h 1830610"/>
              <a:gd name="connsiteX4" fmla="*/ 22370 w 3775422"/>
              <a:gd name="connsiteY4" fmla="*/ 1436445 h 1830610"/>
              <a:gd name="connsiteX5" fmla="*/ 415234 w 3775422"/>
              <a:gd name="connsiteY5" fmla="*/ 1828842 h 1830610"/>
              <a:gd name="connsiteX6" fmla="*/ 2490908 w 3775422"/>
              <a:gd name="connsiteY6" fmla="*/ 1778938 h 1830610"/>
              <a:gd name="connsiteX7" fmla="*/ 3694948 w 3775422"/>
              <a:gd name="connsiteY7" fmla="*/ 1399502 h 1830610"/>
              <a:gd name="connsiteX8" fmla="*/ 3709773 w 3775422"/>
              <a:gd name="connsiteY8" fmla="*/ 1151229 h 1830610"/>
              <a:gd name="connsiteX0" fmla="*/ 3709773 w 3775422"/>
              <a:gd name="connsiteY0" fmla="*/ 1185327 h 1864708"/>
              <a:gd name="connsiteX1" fmla="*/ 2426803 w 3775422"/>
              <a:gd name="connsiteY1" fmla="*/ 115784 h 1864708"/>
              <a:gd name="connsiteX2" fmla="*/ 315115 w 3775422"/>
              <a:gd name="connsiteY2" fmla="*/ 114233 h 1864708"/>
              <a:gd name="connsiteX3" fmla="*/ 30519 w 3775422"/>
              <a:gd name="connsiteY3" fmla="*/ 386721 h 1864708"/>
              <a:gd name="connsiteX4" fmla="*/ 22370 w 3775422"/>
              <a:gd name="connsiteY4" fmla="*/ 1470543 h 1864708"/>
              <a:gd name="connsiteX5" fmla="*/ 415234 w 3775422"/>
              <a:gd name="connsiteY5" fmla="*/ 1862940 h 1864708"/>
              <a:gd name="connsiteX6" fmla="*/ 2490908 w 3775422"/>
              <a:gd name="connsiteY6" fmla="*/ 1813036 h 1864708"/>
              <a:gd name="connsiteX7" fmla="*/ 3694948 w 3775422"/>
              <a:gd name="connsiteY7" fmla="*/ 1433600 h 1864708"/>
              <a:gd name="connsiteX8" fmla="*/ 3709773 w 3775422"/>
              <a:gd name="connsiteY8" fmla="*/ 1185327 h 1864708"/>
              <a:gd name="connsiteX0" fmla="*/ 3656377 w 3754274"/>
              <a:gd name="connsiteY0" fmla="*/ 1147646 h 1830364"/>
              <a:gd name="connsiteX1" fmla="*/ 2426803 w 3754274"/>
              <a:gd name="connsiteY1" fmla="*/ 81440 h 1830364"/>
              <a:gd name="connsiteX2" fmla="*/ 315115 w 3754274"/>
              <a:gd name="connsiteY2" fmla="*/ 79889 h 1830364"/>
              <a:gd name="connsiteX3" fmla="*/ 30519 w 3754274"/>
              <a:gd name="connsiteY3" fmla="*/ 352377 h 1830364"/>
              <a:gd name="connsiteX4" fmla="*/ 22370 w 3754274"/>
              <a:gd name="connsiteY4" fmla="*/ 1436199 h 1830364"/>
              <a:gd name="connsiteX5" fmla="*/ 415234 w 3754274"/>
              <a:gd name="connsiteY5" fmla="*/ 1828596 h 1830364"/>
              <a:gd name="connsiteX6" fmla="*/ 2490908 w 3754274"/>
              <a:gd name="connsiteY6" fmla="*/ 1778692 h 1830364"/>
              <a:gd name="connsiteX7" fmla="*/ 3694948 w 3754274"/>
              <a:gd name="connsiteY7" fmla="*/ 1399256 h 1830364"/>
              <a:gd name="connsiteX8" fmla="*/ 3656377 w 3754274"/>
              <a:gd name="connsiteY8" fmla="*/ 1147646 h 1830364"/>
              <a:gd name="connsiteX0" fmla="*/ 3656377 w 3718711"/>
              <a:gd name="connsiteY0" fmla="*/ 1147646 h 1830214"/>
              <a:gd name="connsiteX1" fmla="*/ 2426803 w 3718711"/>
              <a:gd name="connsiteY1" fmla="*/ 81440 h 1830214"/>
              <a:gd name="connsiteX2" fmla="*/ 315115 w 3718711"/>
              <a:gd name="connsiteY2" fmla="*/ 79889 h 1830214"/>
              <a:gd name="connsiteX3" fmla="*/ 30519 w 3718711"/>
              <a:gd name="connsiteY3" fmla="*/ 352377 h 1830214"/>
              <a:gd name="connsiteX4" fmla="*/ 22370 w 3718711"/>
              <a:gd name="connsiteY4" fmla="*/ 1436199 h 1830214"/>
              <a:gd name="connsiteX5" fmla="*/ 415234 w 3718711"/>
              <a:gd name="connsiteY5" fmla="*/ 1828596 h 1830214"/>
              <a:gd name="connsiteX6" fmla="*/ 2490908 w 3718711"/>
              <a:gd name="connsiteY6" fmla="*/ 1778692 h 1830214"/>
              <a:gd name="connsiteX7" fmla="*/ 3634878 w 3718711"/>
              <a:gd name="connsiteY7" fmla="*/ 1402594 h 1830214"/>
              <a:gd name="connsiteX8" fmla="*/ 3656377 w 3718711"/>
              <a:gd name="connsiteY8" fmla="*/ 1147646 h 1830214"/>
              <a:gd name="connsiteX0" fmla="*/ 3656377 w 3718711"/>
              <a:gd name="connsiteY0" fmla="*/ 1107655 h 1790223"/>
              <a:gd name="connsiteX1" fmla="*/ 2426803 w 3718711"/>
              <a:gd name="connsiteY1" fmla="*/ 41449 h 1790223"/>
              <a:gd name="connsiteX2" fmla="*/ 315115 w 3718711"/>
              <a:gd name="connsiteY2" fmla="*/ 39898 h 1790223"/>
              <a:gd name="connsiteX3" fmla="*/ 30519 w 3718711"/>
              <a:gd name="connsiteY3" fmla="*/ 312386 h 1790223"/>
              <a:gd name="connsiteX4" fmla="*/ 22370 w 3718711"/>
              <a:gd name="connsiteY4" fmla="*/ 1396208 h 1790223"/>
              <a:gd name="connsiteX5" fmla="*/ 415234 w 3718711"/>
              <a:gd name="connsiteY5" fmla="*/ 1788605 h 1790223"/>
              <a:gd name="connsiteX6" fmla="*/ 2490908 w 3718711"/>
              <a:gd name="connsiteY6" fmla="*/ 1738701 h 1790223"/>
              <a:gd name="connsiteX7" fmla="*/ 3634878 w 3718711"/>
              <a:gd name="connsiteY7" fmla="*/ 1362603 h 1790223"/>
              <a:gd name="connsiteX8" fmla="*/ 3656377 w 3718711"/>
              <a:gd name="connsiteY8" fmla="*/ 1107655 h 179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8711" h="1790223">
                <a:moveTo>
                  <a:pt x="3656377" y="1107655"/>
                </a:moveTo>
                <a:cubicBezTo>
                  <a:pt x="3441126" y="904149"/>
                  <a:pt x="2743399" y="129303"/>
                  <a:pt x="2426803" y="41449"/>
                </a:cubicBezTo>
                <a:cubicBezTo>
                  <a:pt x="2110207" y="-46405"/>
                  <a:pt x="379945" y="31387"/>
                  <a:pt x="315115" y="39898"/>
                </a:cubicBezTo>
                <a:cubicBezTo>
                  <a:pt x="250285" y="48409"/>
                  <a:pt x="79310" y="86334"/>
                  <a:pt x="30519" y="312386"/>
                </a:cubicBezTo>
                <a:cubicBezTo>
                  <a:pt x="-18272" y="538438"/>
                  <a:pt x="1079" y="1140160"/>
                  <a:pt x="22370" y="1396208"/>
                </a:cubicBezTo>
                <a:cubicBezTo>
                  <a:pt x="63684" y="1598860"/>
                  <a:pt x="7148" y="1791593"/>
                  <a:pt x="415234" y="1788605"/>
                </a:cubicBezTo>
                <a:cubicBezTo>
                  <a:pt x="823320" y="1785617"/>
                  <a:pt x="1954301" y="1809701"/>
                  <a:pt x="2490908" y="1738701"/>
                </a:cubicBezTo>
                <a:cubicBezTo>
                  <a:pt x="3027515" y="1667701"/>
                  <a:pt x="3430065" y="1482795"/>
                  <a:pt x="3634878" y="1362603"/>
                </a:cubicBezTo>
                <a:cubicBezTo>
                  <a:pt x="3749586" y="1315830"/>
                  <a:pt x="3736470" y="1174891"/>
                  <a:pt x="3656377" y="1107655"/>
                </a:cubicBezTo>
                <a:close/>
              </a:path>
            </a:pathLst>
          </a:cu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56" name="Textfeld 255"/>
          <p:cNvSpPr txBox="1"/>
          <p:nvPr/>
        </p:nvSpPr>
        <p:spPr>
          <a:xfrm>
            <a:off x="815883" y="2676784"/>
            <a:ext cx="1994366" cy="1811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M/EE/SW </a:t>
            </a:r>
            <a:r>
              <a:rPr lang="de-DE" sz="900" b="1" kern="0" noProof="0" dirty="0" smtClean="0"/>
              <a:t>Model-</a:t>
            </a:r>
            <a:r>
              <a:rPr lang="de-DE" sz="900" b="1" kern="0" noProof="0" dirty="0" err="1" smtClean="0"/>
              <a:t>based</a:t>
            </a:r>
            <a:r>
              <a:rPr lang="de-DE" sz="900" b="1" kern="0" noProof="0" dirty="0" smtClean="0"/>
              <a:t> Engineering</a:t>
            </a:r>
            <a:endParaRPr kumimoji="0" lang="de-DE" sz="9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57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0"/>
          <a:srcRect t="16782"/>
          <a:stretch/>
        </p:blipFill>
        <p:spPr>
          <a:xfrm>
            <a:off x="2283742" y="2851487"/>
            <a:ext cx="575314" cy="3326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58" name="Textfeld 93"/>
          <p:cNvSpPr txBox="1"/>
          <p:nvPr/>
        </p:nvSpPr>
        <p:spPr>
          <a:xfrm>
            <a:off x="815883" y="2831332"/>
            <a:ext cx="14505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Base </a:t>
            </a:r>
            <a:r>
              <a:rPr kumimoji="0" lang="de-DE" sz="80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lines</a:t>
            </a:r>
            <a:r>
              <a:rPr kumimoji="0" lang="de-DE" sz="80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</a:t>
            </a: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Release </a:t>
            </a:r>
            <a:r>
              <a:rPr lang="de-DE" sz="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  <a:r>
              <a:rPr lang="de-DE" sz="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0" lang="de-DE" sz="80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Geometry</a:t>
            </a:r>
            <a:r>
              <a:rPr kumimoji="0" lang="de-DE" sz="80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, </a:t>
            </a:r>
            <a:r>
              <a:rPr lang="de-DE" sz="800" kern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</a:t>
            </a:r>
            <a:r>
              <a:rPr lang="de-DE" sz="8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0" lang="de-DE" sz="800" u="none" strike="noStrike" kern="0" cap="none" spc="0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Requirments</a:t>
            </a:r>
            <a:r>
              <a:rPr kumimoji="0" lang="de-DE" sz="80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lang="de-DE" sz="800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Rules</a:t>
            </a:r>
            <a:endParaRPr kumimoji="0" lang="de-DE" sz="80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259" name="Gerader Verbinder 145"/>
          <p:cNvCxnSpPr>
            <a:stCxn id="213" idx="5"/>
            <a:endCxn id="54" idx="2"/>
          </p:cNvCxnSpPr>
          <p:nvPr/>
        </p:nvCxnSpPr>
        <p:spPr>
          <a:xfrm>
            <a:off x="3080675" y="3098638"/>
            <a:ext cx="1679903" cy="308090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Gerader Verbinder 145"/>
          <p:cNvCxnSpPr>
            <a:stCxn id="214" idx="5"/>
            <a:endCxn id="55" idx="1"/>
          </p:cNvCxnSpPr>
          <p:nvPr/>
        </p:nvCxnSpPr>
        <p:spPr>
          <a:xfrm>
            <a:off x="3563022" y="2294933"/>
            <a:ext cx="1382147" cy="964343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Gerader Verbinder 145"/>
          <p:cNvCxnSpPr>
            <a:stCxn id="215" idx="4"/>
          </p:cNvCxnSpPr>
          <p:nvPr/>
        </p:nvCxnSpPr>
        <p:spPr>
          <a:xfrm>
            <a:off x="4108639" y="2055677"/>
            <a:ext cx="878989" cy="1088829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Gerader Verbinder 145"/>
          <p:cNvCxnSpPr>
            <a:stCxn id="222" idx="4"/>
          </p:cNvCxnSpPr>
          <p:nvPr/>
        </p:nvCxnSpPr>
        <p:spPr>
          <a:xfrm>
            <a:off x="4767168" y="1858485"/>
            <a:ext cx="252993" cy="1313417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Gerader Verbinder 145"/>
          <p:cNvCxnSpPr>
            <a:stCxn id="216" idx="3"/>
          </p:cNvCxnSpPr>
          <p:nvPr/>
        </p:nvCxnSpPr>
        <p:spPr>
          <a:xfrm flipH="1">
            <a:off x="5212270" y="2022824"/>
            <a:ext cx="573230" cy="1140505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rader Verbinder 145"/>
          <p:cNvCxnSpPr>
            <a:stCxn id="218" idx="1"/>
          </p:cNvCxnSpPr>
          <p:nvPr/>
        </p:nvCxnSpPr>
        <p:spPr>
          <a:xfrm flipH="1" flipV="1">
            <a:off x="5317711" y="3455503"/>
            <a:ext cx="1743888" cy="663930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Gerader Verbinder 145"/>
          <p:cNvCxnSpPr>
            <a:stCxn id="220" idx="0"/>
          </p:cNvCxnSpPr>
          <p:nvPr/>
        </p:nvCxnSpPr>
        <p:spPr>
          <a:xfrm flipV="1">
            <a:off x="5078030" y="3724732"/>
            <a:ext cx="10728" cy="1152504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Gerader Verbinder 145"/>
          <p:cNvCxnSpPr>
            <a:stCxn id="213" idx="7"/>
            <a:endCxn id="214" idx="3"/>
          </p:cNvCxnSpPr>
          <p:nvPr/>
        </p:nvCxnSpPr>
        <p:spPr>
          <a:xfrm flipV="1">
            <a:off x="3055358" y="2320250"/>
            <a:ext cx="433751" cy="704475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Gerader Verbinder 145"/>
          <p:cNvCxnSpPr>
            <a:stCxn id="215" idx="6"/>
            <a:endCxn id="222" idx="2"/>
          </p:cNvCxnSpPr>
          <p:nvPr/>
        </p:nvCxnSpPr>
        <p:spPr>
          <a:xfrm flipV="1">
            <a:off x="4143001" y="1824123"/>
            <a:ext cx="554001" cy="161388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Gerader Verbinder 145"/>
          <p:cNvCxnSpPr>
            <a:stCxn id="214" idx="6"/>
            <a:endCxn id="215" idx="2"/>
          </p:cNvCxnSpPr>
          <p:nvPr/>
        </p:nvCxnSpPr>
        <p:spPr>
          <a:xfrm flipV="1">
            <a:off x="3565671" y="2021315"/>
            <a:ext cx="472802" cy="231418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Gerader Verbinder 145"/>
          <p:cNvCxnSpPr>
            <a:stCxn id="222" idx="6"/>
            <a:endCxn id="216" idx="1"/>
          </p:cNvCxnSpPr>
          <p:nvPr/>
        </p:nvCxnSpPr>
        <p:spPr>
          <a:xfrm>
            <a:off x="4801530" y="1788319"/>
            <a:ext cx="958653" cy="160592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Gerader Verbinder 145"/>
          <p:cNvCxnSpPr>
            <a:stCxn id="218" idx="7"/>
            <a:endCxn id="217" idx="4"/>
          </p:cNvCxnSpPr>
          <p:nvPr/>
        </p:nvCxnSpPr>
        <p:spPr>
          <a:xfrm flipV="1">
            <a:off x="7135512" y="2705997"/>
            <a:ext cx="37067" cy="1388119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Gerader Verbinder 145"/>
          <p:cNvCxnSpPr>
            <a:stCxn id="217" idx="1"/>
            <a:endCxn id="216" idx="5"/>
          </p:cNvCxnSpPr>
          <p:nvPr/>
        </p:nvCxnSpPr>
        <p:spPr>
          <a:xfrm flipH="1" flipV="1">
            <a:off x="5859413" y="1997507"/>
            <a:ext cx="1245649" cy="631928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Gerader Verbinder 145"/>
          <p:cNvCxnSpPr>
            <a:stCxn id="220" idx="6"/>
            <a:endCxn id="218" idx="2"/>
          </p:cNvCxnSpPr>
          <p:nvPr/>
        </p:nvCxnSpPr>
        <p:spPr>
          <a:xfrm flipV="1">
            <a:off x="5148196" y="4161633"/>
            <a:ext cx="1910754" cy="749965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Gerader Verbinder 145"/>
          <p:cNvCxnSpPr>
            <a:stCxn id="253" idx="5"/>
            <a:endCxn id="220" idx="2"/>
          </p:cNvCxnSpPr>
          <p:nvPr/>
        </p:nvCxnSpPr>
        <p:spPr>
          <a:xfrm>
            <a:off x="2942999" y="4703868"/>
            <a:ext cx="2100669" cy="243534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4760578" y="3082889"/>
            <a:ext cx="677807" cy="647678"/>
            <a:chOff x="9071874" y="2753726"/>
            <a:chExt cx="677807" cy="647678"/>
          </a:xfrm>
        </p:grpSpPr>
        <p:sp>
          <p:nvSpPr>
            <p:cNvPr id="54" name="Oval 53"/>
            <p:cNvSpPr/>
            <p:nvPr/>
          </p:nvSpPr>
          <p:spPr>
            <a:xfrm>
              <a:off x="9071874" y="2753726"/>
              <a:ext cx="677807" cy="6476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192547" y="2869036"/>
              <a:ext cx="436460" cy="41705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grpSp>
          <p:nvGrpSpPr>
            <p:cNvPr id="56" name="Gruppieren 96"/>
            <p:cNvGrpSpPr/>
            <p:nvPr/>
          </p:nvGrpSpPr>
          <p:grpSpPr>
            <a:xfrm rot="18974335">
              <a:off x="9122537" y="2824662"/>
              <a:ext cx="526019" cy="503666"/>
              <a:chOff x="4972599" y="2202538"/>
              <a:chExt cx="1019068" cy="955233"/>
            </a:xfrm>
          </p:grpSpPr>
          <p:cxnSp>
            <p:nvCxnSpPr>
              <p:cNvPr id="57" name="Gerader Verbinder 83"/>
              <p:cNvCxnSpPr/>
              <p:nvPr/>
            </p:nvCxnSpPr>
            <p:spPr>
              <a:xfrm flipV="1">
                <a:off x="5595865" y="2957118"/>
                <a:ext cx="395802" cy="15835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84"/>
              <p:cNvCxnSpPr/>
              <p:nvPr/>
            </p:nvCxnSpPr>
            <p:spPr>
              <a:xfrm>
                <a:off x="5380183" y="2763325"/>
                <a:ext cx="221648" cy="1102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85"/>
              <p:cNvCxnSpPr/>
              <p:nvPr/>
            </p:nvCxnSpPr>
            <p:spPr>
              <a:xfrm flipV="1">
                <a:off x="5590868" y="2772851"/>
                <a:ext cx="1682" cy="346615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86"/>
              <p:cNvCxnSpPr/>
              <p:nvPr/>
            </p:nvCxnSpPr>
            <p:spPr>
              <a:xfrm flipH="1">
                <a:off x="5346858" y="2756466"/>
                <a:ext cx="38273" cy="401305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87"/>
              <p:cNvCxnSpPr/>
              <p:nvPr/>
            </p:nvCxnSpPr>
            <p:spPr>
              <a:xfrm>
                <a:off x="5742110" y="2695425"/>
                <a:ext cx="249557" cy="24639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88"/>
              <p:cNvCxnSpPr/>
              <p:nvPr/>
            </p:nvCxnSpPr>
            <p:spPr>
              <a:xfrm flipV="1">
                <a:off x="5191438" y="2202538"/>
                <a:ext cx="384444" cy="23707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89"/>
              <p:cNvCxnSpPr/>
              <p:nvPr/>
            </p:nvCxnSpPr>
            <p:spPr>
              <a:xfrm>
                <a:off x="4972599" y="2716504"/>
                <a:ext cx="408689" cy="3996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90"/>
              <p:cNvCxnSpPr/>
              <p:nvPr/>
            </p:nvCxnSpPr>
            <p:spPr>
              <a:xfrm>
                <a:off x="5179850" y="2439658"/>
                <a:ext cx="334017" cy="19395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91"/>
              <p:cNvCxnSpPr/>
              <p:nvPr/>
            </p:nvCxnSpPr>
            <p:spPr>
              <a:xfrm flipV="1">
                <a:off x="5382569" y="2633616"/>
                <a:ext cx="131298" cy="12361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92"/>
              <p:cNvCxnSpPr/>
              <p:nvPr/>
            </p:nvCxnSpPr>
            <p:spPr>
              <a:xfrm rot="2625665" flipV="1">
                <a:off x="5558361" y="2524229"/>
                <a:ext cx="30846" cy="14140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93"/>
              <p:cNvCxnSpPr/>
              <p:nvPr/>
            </p:nvCxnSpPr>
            <p:spPr>
              <a:xfrm flipV="1">
                <a:off x="5742110" y="2516666"/>
                <a:ext cx="244399" cy="17368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94"/>
              <p:cNvCxnSpPr/>
              <p:nvPr/>
            </p:nvCxnSpPr>
            <p:spPr>
              <a:xfrm rot="2625665">
                <a:off x="5464418" y="2277908"/>
                <a:ext cx="278872" cy="20685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95"/>
              <p:cNvCxnSpPr/>
              <p:nvPr/>
            </p:nvCxnSpPr>
            <p:spPr>
              <a:xfrm flipV="1">
                <a:off x="5601831" y="2692958"/>
                <a:ext cx="140279" cy="77534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Ellipse 143"/>
          <p:cNvSpPr/>
          <p:nvPr/>
        </p:nvSpPr>
        <p:spPr>
          <a:xfrm rot="20465555">
            <a:off x="2975815" y="3019095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14" name="Ellipse 143"/>
          <p:cNvSpPr/>
          <p:nvPr/>
        </p:nvSpPr>
        <p:spPr>
          <a:xfrm rot="20465555">
            <a:off x="3458162" y="2215390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15" name="Ellipse 143"/>
          <p:cNvSpPr/>
          <p:nvPr/>
        </p:nvSpPr>
        <p:spPr>
          <a:xfrm rot="20465555">
            <a:off x="4035492" y="1948168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16" name="Ellipse 143"/>
          <p:cNvSpPr/>
          <p:nvPr/>
        </p:nvSpPr>
        <p:spPr>
          <a:xfrm rot="20465555">
            <a:off x="5754553" y="1917964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17" name="Ellipse 143"/>
          <p:cNvSpPr/>
          <p:nvPr/>
        </p:nvSpPr>
        <p:spPr>
          <a:xfrm rot="20465555">
            <a:off x="7099432" y="2598488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18" name="Ellipse 143"/>
          <p:cNvSpPr/>
          <p:nvPr/>
        </p:nvSpPr>
        <p:spPr>
          <a:xfrm rot="20465555">
            <a:off x="7055969" y="4088486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20" name="Ellipse 143"/>
          <p:cNvSpPr/>
          <p:nvPr/>
        </p:nvSpPr>
        <p:spPr>
          <a:xfrm rot="20465555">
            <a:off x="5040687" y="4874255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22" name="Ellipse 143"/>
          <p:cNvSpPr/>
          <p:nvPr/>
        </p:nvSpPr>
        <p:spPr>
          <a:xfrm rot="20465555">
            <a:off x="4694021" y="1750976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32" name="Ellipse 143"/>
          <p:cNvSpPr/>
          <p:nvPr/>
        </p:nvSpPr>
        <p:spPr>
          <a:xfrm rot="20465555">
            <a:off x="4310665" y="3740125"/>
            <a:ext cx="110490" cy="11049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53" name="Ellipse 143"/>
          <p:cNvSpPr/>
          <p:nvPr/>
        </p:nvSpPr>
        <p:spPr>
          <a:xfrm rot="20465555">
            <a:off x="2844631" y="4629249"/>
            <a:ext cx="103650" cy="10365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3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7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7" presetClass="emph" presetSubtype="2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7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7" presetClass="emph" presetSubtype="2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44" grpId="0" animBg="1"/>
      <p:bldP spid="2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dirty="0" smtClean="0"/>
              <a:t>. Starting Point &amp; Journey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3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242123" y="1518383"/>
            <a:ext cx="3132000" cy="2530222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887010" y="1518383"/>
            <a:ext cx="3132000" cy="2530222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531896" y="1518383"/>
            <a:ext cx="3132000" cy="2530222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GB" sz="2800" dirty="0" smtClean="0">
                <a:latin typeface="Bosch Office Sans" pitchFamily="2" charset="0"/>
              </a:rPr>
              <a:t>An Industrial </a:t>
            </a:r>
            <a:r>
              <a:rPr lang="en-GB" sz="2800" dirty="0">
                <a:latin typeface="Bosch Office Sans" pitchFamily="2" charset="0"/>
              </a:rPr>
              <a:t>C</a:t>
            </a:r>
            <a:r>
              <a:rPr lang="en-GB" sz="2800" dirty="0" smtClean="0">
                <a:latin typeface="Bosch Office Sans" pitchFamily="2" charset="0"/>
              </a:rPr>
              <a:t>hange and the Role of Engineering IT</a:t>
            </a:r>
            <a:endParaRPr lang="en-GB" sz="2800" dirty="0">
              <a:latin typeface="Bosch Office Sans" pitchFamily="2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23" y="2079336"/>
            <a:ext cx="2700000" cy="14200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97" y="2057459"/>
            <a:ext cx="2694427" cy="1502508"/>
          </a:xfrm>
          <a:prstGeom prst="rect">
            <a:avLst/>
          </a:prstGeom>
        </p:spPr>
      </p:pic>
      <p:sp>
        <p:nvSpPr>
          <p:cNvPr id="32" name="Gleichschenkliges Dreieck 31"/>
          <p:cNvSpPr/>
          <p:nvPr/>
        </p:nvSpPr>
        <p:spPr>
          <a:xfrm flipH="1" flipV="1">
            <a:off x="1533803" y="4158042"/>
            <a:ext cx="510920" cy="433728"/>
          </a:xfrm>
          <a:prstGeom prst="triangle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3" name="Gleichschenkliges Dreieck 32"/>
          <p:cNvSpPr/>
          <p:nvPr/>
        </p:nvSpPr>
        <p:spPr>
          <a:xfrm flipH="1" flipV="1">
            <a:off x="8857674" y="4158042"/>
            <a:ext cx="510920" cy="433728"/>
          </a:xfrm>
          <a:prstGeom prst="triangle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4" name="Gleichschenkliges Dreieck 33"/>
          <p:cNvSpPr/>
          <p:nvPr/>
        </p:nvSpPr>
        <p:spPr>
          <a:xfrm flipH="1" flipV="1">
            <a:off x="5235821" y="4158042"/>
            <a:ext cx="510920" cy="433728"/>
          </a:xfrm>
          <a:prstGeom prst="triangle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42123" y="1337773"/>
            <a:ext cx="3132000" cy="34578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Megatrends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887009" y="1337773"/>
            <a:ext cx="3132001" cy="34578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R="0"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 kumimoji="0" sz="2000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dirty="0" smtClean="0"/>
              <a:t>Technology Innovations</a:t>
            </a:r>
            <a:endParaRPr lang="en-GB" dirty="0"/>
          </a:p>
        </p:txBody>
      </p:sp>
      <p:sp>
        <p:nvSpPr>
          <p:cNvPr id="37" name="Textfeld 36"/>
          <p:cNvSpPr txBox="1"/>
          <p:nvPr/>
        </p:nvSpPr>
        <p:spPr>
          <a:xfrm>
            <a:off x="7531896" y="1337773"/>
            <a:ext cx="3132000" cy="34578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R="0"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 kumimoji="0" sz="2000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Bosch Vision</a:t>
            </a:r>
          </a:p>
        </p:txBody>
      </p:sp>
      <p:pic>
        <p:nvPicPr>
          <p:cNvPr id="20" name="Picture 2" descr="C:\Users\jso8fe\AppData\Local\Microsoft\Windows\Temporary Internet Files\Content.IE5\GOLXFWE5\IoT_community_figure_600x282_300dp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1726" y="1787888"/>
            <a:ext cx="2632341" cy="1222412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8444356" y="3022364"/>
            <a:ext cx="2015792" cy="8828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>
            <a:spAutoFit/>
          </a:bodyPr>
          <a:lstStyle/>
          <a:p>
            <a:pPr marL="0" lvl="1" defTabSz="822716">
              <a:lnSpc>
                <a:spcPct val="107000"/>
              </a:lnSpc>
              <a:spcBef>
                <a:spcPts val="500"/>
              </a:spcBef>
              <a:buSzPct val="100000"/>
            </a:pPr>
            <a:r>
              <a:rPr lang="en-US" sz="1200" dirty="0"/>
              <a:t>Our strategic target for all of our electronic product categories is to be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IoT</a:t>
            </a:r>
            <a:r>
              <a:rPr lang="en-US" sz="1200" dirty="0" smtClean="0"/>
              <a:t>-enabled </a:t>
            </a:r>
            <a:r>
              <a:rPr lang="en-US" sz="1200" dirty="0"/>
              <a:t>by 2020.</a:t>
            </a:r>
            <a:endParaRPr lang="de-DE" sz="1200" b="1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26" y="3082048"/>
            <a:ext cx="653686" cy="769043"/>
          </a:xfrm>
          <a:prstGeom prst="rect">
            <a:avLst/>
          </a:prstGeom>
        </p:spPr>
      </p:pic>
      <p:sp>
        <p:nvSpPr>
          <p:cNvPr id="21" name="Textfeld 20"/>
          <p:cNvSpPr txBox="1"/>
          <p:nvPr>
            <p:custDataLst>
              <p:tags r:id="rId2"/>
            </p:custDataLst>
          </p:nvPr>
        </p:nvSpPr>
        <p:spPr>
          <a:xfrm>
            <a:off x="242123" y="4736665"/>
            <a:ext cx="10458000" cy="612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marL="717550" indent="-717550">
              <a:lnSpc>
                <a:spcPts val="2600"/>
              </a:lnSpc>
              <a:tabLst>
                <a:tab pos="9236075" algn="l"/>
              </a:tabLst>
            </a:pPr>
            <a:r>
              <a:rPr lang="en-GB" b="1" kern="0" dirty="0">
                <a:solidFill>
                  <a:schemeClr val="bg1"/>
                </a:solidFill>
                <a:latin typeface="Bosch Office Sans"/>
              </a:rPr>
              <a:t>Goal:</a:t>
            </a:r>
            <a:r>
              <a:rPr lang="en-GB" kern="0" dirty="0">
                <a:solidFill>
                  <a:schemeClr val="bg1"/>
                </a:solidFill>
                <a:latin typeface="Bosch Office Sans"/>
              </a:rPr>
              <a:t> </a:t>
            </a:r>
            <a:r>
              <a:rPr lang="en-GB" kern="0" dirty="0" smtClean="0">
                <a:solidFill>
                  <a:schemeClr val="bg1"/>
                </a:solidFill>
                <a:latin typeface="Bosch Office Sans"/>
              </a:rPr>
              <a:t>	Deliver </a:t>
            </a:r>
            <a:r>
              <a:rPr lang="en-GB" kern="0" dirty="0">
                <a:solidFill>
                  <a:schemeClr val="bg1"/>
                </a:solidFill>
                <a:latin typeface="Bosch Office Sans"/>
              </a:rPr>
              <a:t>the right Engineering IT capabilities to support the </a:t>
            </a:r>
            <a:r>
              <a:rPr lang="en-GB" kern="0" dirty="0" smtClean="0">
                <a:solidFill>
                  <a:schemeClr val="bg1"/>
                </a:solidFill>
                <a:latin typeface="Bosch Office Sans"/>
              </a:rPr>
              <a:t>Digital </a:t>
            </a:r>
            <a:r>
              <a:rPr lang="en-GB" kern="0" dirty="0">
                <a:solidFill>
                  <a:schemeClr val="bg1"/>
                </a:solidFill>
                <a:latin typeface="Bosch Office Sans"/>
              </a:rPr>
              <a:t>Transformation </a:t>
            </a:r>
            <a:endParaRPr lang="en-GB" kern="0" dirty="0" smtClean="0">
              <a:solidFill>
                <a:schemeClr val="bg1"/>
              </a:solidFill>
              <a:latin typeface="Bosch Office Sans"/>
            </a:endParaRPr>
          </a:p>
          <a:p>
            <a:pPr marL="717550" indent="-717550">
              <a:lnSpc>
                <a:spcPts val="2600"/>
              </a:lnSpc>
              <a:tabLst>
                <a:tab pos="9236075" algn="l"/>
              </a:tabLst>
            </a:pPr>
            <a:r>
              <a:rPr lang="en-GB" kern="0" dirty="0">
                <a:solidFill>
                  <a:schemeClr val="bg1"/>
                </a:solidFill>
                <a:latin typeface="Bosch Office Sans"/>
              </a:rPr>
              <a:t>	</a:t>
            </a:r>
            <a:r>
              <a:rPr lang="en-GB" kern="0" dirty="0" smtClean="0">
                <a:solidFill>
                  <a:schemeClr val="bg1"/>
                </a:solidFill>
                <a:latin typeface="Bosch Office Sans"/>
              </a:rPr>
              <a:t>of </a:t>
            </a:r>
            <a:r>
              <a:rPr lang="en-GB" kern="0" dirty="0">
                <a:solidFill>
                  <a:schemeClr val="bg1"/>
                </a:solidFill>
                <a:latin typeface="Bosch Office Sans"/>
              </a:rPr>
              <a:t>the BOSCH business units right in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6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84327" y="2104484"/>
            <a:ext cx="2871840" cy="315288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Engineering IT Approach </a:t>
            </a:r>
            <a:endParaRPr lang="en-GB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143000" y="1140596"/>
            <a:ext cx="9563100" cy="60368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5113"/>
            <a:r>
              <a:rPr lang="en-GB" sz="2000" kern="0" dirty="0" smtClean="0">
                <a:latin typeface="Bosch Office Sans"/>
              </a:rPr>
              <a:t>Derive </a:t>
            </a:r>
            <a:r>
              <a:rPr lang="en-GB" sz="2000" kern="0" dirty="0">
                <a:latin typeface="Bosch Office Sans"/>
              </a:rPr>
              <a:t>the </a:t>
            </a:r>
            <a:r>
              <a:rPr lang="en-GB" sz="2000" kern="0" dirty="0" smtClean="0">
                <a:latin typeface="Bosch Office Sans"/>
              </a:rPr>
              <a:t>ITE capabilities from </a:t>
            </a:r>
            <a:r>
              <a:rPr lang="en-GB" sz="2000" kern="0" dirty="0">
                <a:latin typeface="Bosch Office Sans"/>
              </a:rPr>
              <a:t>the </a:t>
            </a:r>
            <a:r>
              <a:rPr lang="en-GB" sz="2000" kern="0" dirty="0" smtClean="0">
                <a:latin typeface="Bosch Office Sans"/>
              </a:rPr>
              <a:t>business unit´s digitization challenges</a:t>
            </a:r>
            <a:endParaRPr lang="en-GB" sz="2000" kern="0" dirty="0">
              <a:latin typeface="Bosch Office San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65075" y="1140596"/>
            <a:ext cx="1450365" cy="60368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osch Office Sans"/>
                <a:ea typeface="+mn-ea"/>
                <a:cs typeface="+mn-cs"/>
              </a:rPr>
              <a:t>Approach:</a:t>
            </a:r>
          </a:p>
        </p:txBody>
      </p:sp>
      <p:sp>
        <p:nvSpPr>
          <p:cNvPr id="9" name="Rechteck 8"/>
          <p:cNvSpPr/>
          <p:nvPr/>
        </p:nvSpPr>
        <p:spPr>
          <a:xfrm>
            <a:off x="3300376" y="2104483"/>
            <a:ext cx="4620793" cy="315288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052724" y="2104484"/>
            <a:ext cx="2653375" cy="315288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92874" y="1923874"/>
            <a:ext cx="2871839" cy="345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GE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challenges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472888" y="1923874"/>
            <a:ext cx="4454942" cy="345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Trends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&amp; Technologies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Analysis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042099" y="1923874"/>
            <a:ext cx="2664000" cy="345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ITE </a:t>
            </a:r>
            <a:r>
              <a:rPr lang="en-GB" kern="0" noProof="0" dirty="0" smtClean="0">
                <a:solidFill>
                  <a:schemeClr val="bg1"/>
                </a:solidFill>
              </a:rPr>
              <a:t>capabilities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65075" y="1870624"/>
            <a:ext cx="452286" cy="452286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</a:t>
            </a:r>
          </a:p>
        </p:txBody>
      </p:sp>
      <p:sp>
        <p:nvSpPr>
          <p:cNvPr id="20" name="Ellipse 19"/>
          <p:cNvSpPr/>
          <p:nvPr/>
        </p:nvSpPr>
        <p:spPr>
          <a:xfrm>
            <a:off x="3200413" y="1870624"/>
            <a:ext cx="452286" cy="452286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7953945" y="1870624"/>
            <a:ext cx="452286" cy="452286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3</a:t>
            </a:r>
          </a:p>
        </p:txBody>
      </p:sp>
      <p:sp>
        <p:nvSpPr>
          <p:cNvPr id="4" name="Rechteck 3"/>
          <p:cNvSpPr/>
          <p:nvPr/>
        </p:nvSpPr>
        <p:spPr>
          <a:xfrm>
            <a:off x="410200" y="2278132"/>
            <a:ext cx="2560321" cy="36352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Data is the new </a:t>
            </a:r>
            <a:r>
              <a:rPr lang="en-GB" sz="1600" kern="0" dirty="0" smtClean="0">
                <a:solidFill>
                  <a:srgbClr val="000000"/>
                </a:solidFill>
                <a:latin typeface="Bosch Office Sans"/>
              </a:rPr>
              <a:t>o</a:t>
            </a:r>
            <a:r>
              <a:rPr kumimoji="0" lang="en-GB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il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10200" y="3201277"/>
            <a:ext cx="2672146" cy="39815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Collaboration gets key</a:t>
            </a:r>
          </a:p>
        </p:txBody>
      </p:sp>
      <p:sp>
        <p:nvSpPr>
          <p:cNvPr id="28" name="Rechteck 27"/>
          <p:cNvSpPr/>
          <p:nvPr/>
        </p:nvSpPr>
        <p:spPr>
          <a:xfrm>
            <a:off x="410200" y="4145965"/>
            <a:ext cx="2560321" cy="4134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UX for Generation Y</a:t>
            </a:r>
          </a:p>
        </p:txBody>
      </p:sp>
      <p:sp>
        <p:nvSpPr>
          <p:cNvPr id="40" name="Rechteck 39"/>
          <p:cNvSpPr/>
          <p:nvPr/>
        </p:nvSpPr>
        <p:spPr>
          <a:xfrm>
            <a:off x="3426678" y="2502524"/>
            <a:ext cx="2160000" cy="540000"/>
          </a:xfrm>
          <a:prstGeom prst="rect">
            <a:avLst/>
          </a:prstGeom>
          <a:solidFill>
            <a:srgbClr val="6473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Intelligent </a:t>
            </a:r>
            <a:r>
              <a:rPr lang="en-GB" sz="1400" kern="0" noProof="0" dirty="0" smtClean="0">
                <a:solidFill>
                  <a:srgbClr val="FFFFFF"/>
                </a:solidFill>
                <a:latin typeface="+mn-lt"/>
              </a:rPr>
              <a:t>pr</a:t>
            </a: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oducts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ACE</a:t>
            </a:r>
          </a:p>
        </p:txBody>
      </p:sp>
      <p:sp>
        <p:nvSpPr>
          <p:cNvPr id="41" name="Rechteck 40"/>
          <p:cNvSpPr/>
          <p:nvPr/>
        </p:nvSpPr>
        <p:spPr>
          <a:xfrm>
            <a:off x="5642895" y="2502524"/>
            <a:ext cx="2160000" cy="540000"/>
          </a:xfrm>
          <a:prstGeom prst="rect">
            <a:avLst/>
          </a:prstGeom>
          <a:solidFill>
            <a:srgbClr val="6473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97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 &amp;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Supply Chain Management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642895" y="3108996"/>
            <a:ext cx="2160000" cy="540000"/>
          </a:xfrm>
          <a:prstGeom prst="rect">
            <a:avLst/>
          </a:prstGeom>
          <a:solidFill>
            <a:srgbClr val="6473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End-to-End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 in Development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5628906" y="3701384"/>
            <a:ext cx="2160000" cy="540000"/>
          </a:xfrm>
          <a:prstGeom prst="rect">
            <a:avLst/>
          </a:prstGeom>
          <a:solidFill>
            <a:srgbClr val="6473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business models for production &amp; service</a:t>
            </a:r>
          </a:p>
        </p:txBody>
      </p:sp>
      <p:sp>
        <p:nvSpPr>
          <p:cNvPr id="44" name="Rechteck 43"/>
          <p:cNvSpPr/>
          <p:nvPr/>
        </p:nvSpPr>
        <p:spPr>
          <a:xfrm>
            <a:off x="3426678" y="3102160"/>
            <a:ext cx="2160000" cy="540000"/>
          </a:xfrm>
          <a:prstGeom prst="rect">
            <a:avLst/>
          </a:prstGeom>
          <a:solidFill>
            <a:srgbClr val="6473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 Change &amp; </a:t>
            </a:r>
            <a:b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agile Organisation</a:t>
            </a:r>
          </a:p>
        </p:txBody>
      </p:sp>
      <p:sp>
        <p:nvSpPr>
          <p:cNvPr id="45" name="Rechteck 44"/>
          <p:cNvSpPr/>
          <p:nvPr/>
        </p:nvSpPr>
        <p:spPr>
          <a:xfrm>
            <a:off x="3426678" y="3701796"/>
            <a:ext cx="2160000" cy="540000"/>
          </a:xfrm>
          <a:prstGeom prst="rect">
            <a:avLst/>
          </a:prstGeom>
          <a:solidFill>
            <a:srgbClr val="6473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rgbClr val="FFFFFF"/>
                </a:solidFill>
                <a:latin typeface="+mn-lt"/>
              </a:rPr>
              <a:t>Big Data </a:t>
            </a:r>
            <a:r>
              <a:rPr lang="en-GB" sz="1400" kern="0" dirty="0" err="1" smtClean="0">
                <a:solidFill>
                  <a:srgbClr val="FFFFFF"/>
                </a:solidFill>
                <a:latin typeface="+mn-lt"/>
              </a:rPr>
              <a:t>Mgmt</a:t>
            </a: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&amp; </a:t>
            </a:r>
            <a:r>
              <a:rPr kumimoji="0" lang="en-GB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ana</a:t>
            </a:r>
            <a:r>
              <a:rPr lang="en-GB" sz="1400" kern="0" dirty="0" smtClean="0">
                <a:solidFill>
                  <a:srgbClr val="FFFFFF"/>
                </a:solidFill>
                <a:latin typeface="+mn-lt"/>
              </a:rPr>
              <a:t>lysis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Ellipse 47"/>
          <p:cNvSpPr>
            <a:spLocks noChangeAspect="1"/>
          </p:cNvSpPr>
          <p:nvPr/>
        </p:nvSpPr>
        <p:spPr>
          <a:xfrm>
            <a:off x="4658148" y="4158996"/>
            <a:ext cx="1260000" cy="1260000"/>
          </a:xfrm>
          <a:prstGeom prst="ellipse">
            <a:avLst/>
          </a:prstGeom>
          <a:solidFill>
            <a:srgbClr val="67B419"/>
          </a:solidFill>
          <a:ln w="127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180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Trends &amp;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Technologies</a:t>
            </a:r>
          </a:p>
        </p:txBody>
      </p:sp>
      <p:sp>
        <p:nvSpPr>
          <p:cNvPr id="49" name="Ellipse 48"/>
          <p:cNvSpPr/>
          <p:nvPr/>
        </p:nvSpPr>
        <p:spPr>
          <a:xfrm>
            <a:off x="5799612" y="4284077"/>
            <a:ext cx="1008000" cy="1008000"/>
          </a:xfrm>
          <a:prstGeom prst="ellipse">
            <a:avLst/>
          </a:prstGeom>
          <a:solidFill>
            <a:srgbClr val="6473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7200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Cluster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223079" y="2380288"/>
            <a:ext cx="2312664" cy="27828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kern="0" dirty="0" smtClean="0">
                <a:solidFill>
                  <a:srgbClr val="000000"/>
                </a:solidFill>
              </a:rPr>
              <a:t>From IT tool  architecture and </a:t>
            </a:r>
            <a:r>
              <a:rPr lang="en-GB" b="1" kern="0" dirty="0" smtClean="0">
                <a:solidFill>
                  <a:srgbClr val="000000"/>
                </a:solidFill>
              </a:rPr>
              <a:t>component view </a:t>
            </a:r>
            <a:r>
              <a:rPr lang="en-GB" kern="0" dirty="0" smtClean="0">
                <a:solidFill>
                  <a:srgbClr val="000000"/>
                </a:solidFill>
              </a:rPr>
              <a:t>…</a:t>
            </a:r>
          </a:p>
          <a:p>
            <a:pPr algn="ctr">
              <a:lnSpc>
                <a:spcPts val="2300"/>
              </a:lnSpc>
              <a:spcBef>
                <a:spcPts val="500"/>
              </a:spcBef>
            </a:pPr>
            <a:endParaRPr lang="en-GB" kern="0" dirty="0" smtClean="0">
              <a:solidFill>
                <a:srgbClr val="000000"/>
              </a:solidFill>
            </a:endParaRPr>
          </a:p>
          <a:p>
            <a:pPr algn="ctr">
              <a:lnSpc>
                <a:spcPts val="2300"/>
              </a:lnSpc>
              <a:spcBef>
                <a:spcPts val="500"/>
              </a:spcBef>
            </a:pPr>
            <a:r>
              <a:rPr lang="en-GB" kern="0" dirty="0" smtClean="0">
                <a:solidFill>
                  <a:srgbClr val="000000"/>
                </a:solidFill>
              </a:rPr>
              <a:t/>
            </a:r>
            <a:br>
              <a:rPr lang="en-GB" kern="0" dirty="0" smtClean="0">
                <a:solidFill>
                  <a:srgbClr val="000000"/>
                </a:solidFill>
              </a:rPr>
            </a:br>
            <a:r>
              <a:rPr lang="en-GB" kern="0" dirty="0" smtClean="0">
                <a:solidFill>
                  <a:srgbClr val="000000"/>
                </a:solidFill>
              </a:rPr>
              <a:t>… </a:t>
            </a:r>
            <a:r>
              <a:rPr lang="en-GB" kern="0" dirty="0">
                <a:solidFill>
                  <a:srgbClr val="000000"/>
                </a:solidFill>
              </a:rPr>
              <a:t>to data value streams and standards with a </a:t>
            </a:r>
            <a:r>
              <a:rPr lang="en-GB" b="1" kern="0" dirty="0">
                <a:solidFill>
                  <a:srgbClr val="000000"/>
                </a:solidFill>
              </a:rPr>
              <a:t>system view</a:t>
            </a:r>
            <a:r>
              <a:rPr lang="en-GB" kern="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08" y="3534943"/>
            <a:ext cx="2412000" cy="652414"/>
          </a:xfrm>
          <a:prstGeom prst="rect">
            <a:avLst/>
          </a:prstGeom>
        </p:spPr>
      </p:pic>
      <p:pic>
        <p:nvPicPr>
          <p:cNvPr id="39" name="Picture 15_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08" y="4486543"/>
            <a:ext cx="2412000" cy="643443"/>
          </a:xfrm>
          <a:prstGeom prst="rect">
            <a:avLst/>
          </a:prstGeom>
        </p:spPr>
      </p:pic>
      <p:pic>
        <p:nvPicPr>
          <p:cNvPr id="47" name="Picture 17_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08" y="2589376"/>
            <a:ext cx="2412000" cy="646382"/>
          </a:xfrm>
          <a:prstGeom prst="rect">
            <a:avLst/>
          </a:prstGeom>
          <a:solidFill>
            <a:srgbClr val="FFFFFF">
              <a:alpha val="69804"/>
            </a:srgbClr>
          </a:solidFill>
        </p:spPr>
      </p:pic>
      <p:sp>
        <p:nvSpPr>
          <p:cNvPr id="6" name="Gleichschenkliges Dreieck 5"/>
          <p:cNvSpPr/>
          <p:nvPr/>
        </p:nvSpPr>
        <p:spPr>
          <a:xfrm flipV="1">
            <a:off x="8560627" y="3529853"/>
            <a:ext cx="1626944" cy="331297"/>
          </a:xfrm>
          <a:prstGeom prst="triangle">
            <a:avLst/>
          </a:prstGeom>
          <a:solidFill>
            <a:srgbClr val="64739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5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5402580" y="3442591"/>
            <a:ext cx="838421" cy="1936850"/>
          </a:xfrm>
          <a:custGeom>
            <a:avLst/>
            <a:gdLst>
              <a:gd name="connsiteX0" fmla="*/ 812800 w 812800"/>
              <a:gd name="connsiteY0" fmla="*/ 1071880 h 2087880"/>
              <a:gd name="connsiteX1" fmla="*/ 812800 w 812800"/>
              <a:gd name="connsiteY1" fmla="*/ 2087880 h 2087880"/>
              <a:gd name="connsiteX2" fmla="*/ 0 w 812800"/>
              <a:gd name="connsiteY2" fmla="*/ 1320800 h 2087880"/>
              <a:gd name="connsiteX3" fmla="*/ 0 w 812800"/>
              <a:gd name="connsiteY3" fmla="*/ 0 h 2087880"/>
              <a:gd name="connsiteX4" fmla="*/ 812800 w 812800"/>
              <a:gd name="connsiteY4" fmla="*/ 1071880 h 2087880"/>
              <a:gd name="connsiteX0" fmla="*/ 816532 w 816532"/>
              <a:gd name="connsiteY0" fmla="*/ 1148520 h 2087880"/>
              <a:gd name="connsiteX1" fmla="*/ 812800 w 816532"/>
              <a:gd name="connsiteY1" fmla="*/ 2087880 h 2087880"/>
              <a:gd name="connsiteX2" fmla="*/ 0 w 816532"/>
              <a:gd name="connsiteY2" fmla="*/ 1320800 h 2087880"/>
              <a:gd name="connsiteX3" fmla="*/ 0 w 816532"/>
              <a:gd name="connsiteY3" fmla="*/ 0 h 2087880"/>
              <a:gd name="connsiteX4" fmla="*/ 816532 w 816532"/>
              <a:gd name="connsiteY4" fmla="*/ 1148520 h 2087880"/>
              <a:gd name="connsiteX0" fmla="*/ 816532 w 816532"/>
              <a:gd name="connsiteY0" fmla="*/ 1148520 h 2087880"/>
              <a:gd name="connsiteX1" fmla="*/ 812800 w 816532"/>
              <a:gd name="connsiteY1" fmla="*/ 2087880 h 2087880"/>
              <a:gd name="connsiteX2" fmla="*/ 8481 w 816532"/>
              <a:gd name="connsiteY2" fmla="*/ 1968547 h 2087880"/>
              <a:gd name="connsiteX3" fmla="*/ 0 w 816532"/>
              <a:gd name="connsiteY3" fmla="*/ 0 h 2087880"/>
              <a:gd name="connsiteX4" fmla="*/ 816532 w 816532"/>
              <a:gd name="connsiteY4" fmla="*/ 1148520 h 20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532" h="2087880">
                <a:moveTo>
                  <a:pt x="816532" y="1148520"/>
                </a:moveTo>
                <a:lnTo>
                  <a:pt x="812800" y="2087880"/>
                </a:lnTo>
                <a:lnTo>
                  <a:pt x="8481" y="1968547"/>
                </a:lnTo>
                <a:lnTo>
                  <a:pt x="0" y="0"/>
                </a:lnTo>
                <a:lnTo>
                  <a:pt x="816532" y="1148520"/>
                </a:lnTo>
                <a:close/>
              </a:path>
            </a:pathLst>
          </a:custGeom>
          <a:solidFill>
            <a:srgbClr val="6FB9E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6234581" y="4496454"/>
            <a:ext cx="4284384" cy="86949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E78C5"/>
            </a:solidFill>
            <a:prstDash val="solid"/>
          </a:ln>
          <a:effectLst/>
        </p:spPr>
        <p:txBody>
          <a:bodyPr l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292" y="4605699"/>
            <a:ext cx="1562582" cy="654022"/>
          </a:xfrm>
          <a:prstGeom prst="rect">
            <a:avLst/>
          </a:prstGeom>
        </p:spPr>
      </p:pic>
      <p:sp>
        <p:nvSpPr>
          <p:cNvPr id="58" name="Freihandform 57"/>
          <p:cNvSpPr/>
          <p:nvPr/>
        </p:nvSpPr>
        <p:spPr>
          <a:xfrm>
            <a:off x="5403747" y="1296317"/>
            <a:ext cx="837255" cy="699235"/>
          </a:xfrm>
          <a:custGeom>
            <a:avLst/>
            <a:gdLst>
              <a:gd name="connsiteX0" fmla="*/ 0 w 834501"/>
              <a:gd name="connsiteY0" fmla="*/ 0 h 710214"/>
              <a:gd name="connsiteX1" fmla="*/ 834501 w 834501"/>
              <a:gd name="connsiteY1" fmla="*/ 0 h 710214"/>
              <a:gd name="connsiteX2" fmla="*/ 834501 w 834501"/>
              <a:gd name="connsiteY2" fmla="*/ 710214 h 710214"/>
              <a:gd name="connsiteX3" fmla="*/ 0 w 834501"/>
              <a:gd name="connsiteY3" fmla="*/ 603682 h 710214"/>
              <a:gd name="connsiteX4" fmla="*/ 0 w 834501"/>
              <a:gd name="connsiteY4" fmla="*/ 0 h 710214"/>
              <a:gd name="connsiteX0" fmla="*/ 2754 w 837255"/>
              <a:gd name="connsiteY0" fmla="*/ 0 h 710214"/>
              <a:gd name="connsiteX1" fmla="*/ 837255 w 837255"/>
              <a:gd name="connsiteY1" fmla="*/ 0 h 710214"/>
              <a:gd name="connsiteX2" fmla="*/ 837255 w 837255"/>
              <a:gd name="connsiteY2" fmla="*/ 710214 h 710214"/>
              <a:gd name="connsiteX3" fmla="*/ 0 w 837255"/>
              <a:gd name="connsiteY3" fmla="*/ 614699 h 710214"/>
              <a:gd name="connsiteX4" fmla="*/ 2754 w 837255"/>
              <a:gd name="connsiteY4" fmla="*/ 0 h 710214"/>
              <a:gd name="connsiteX0" fmla="*/ 2754 w 837255"/>
              <a:gd name="connsiteY0" fmla="*/ 0 h 721231"/>
              <a:gd name="connsiteX1" fmla="*/ 837255 w 837255"/>
              <a:gd name="connsiteY1" fmla="*/ 0 h 721231"/>
              <a:gd name="connsiteX2" fmla="*/ 834501 w 837255"/>
              <a:gd name="connsiteY2" fmla="*/ 721231 h 721231"/>
              <a:gd name="connsiteX3" fmla="*/ 0 w 837255"/>
              <a:gd name="connsiteY3" fmla="*/ 614699 h 721231"/>
              <a:gd name="connsiteX4" fmla="*/ 2754 w 837255"/>
              <a:gd name="connsiteY4" fmla="*/ 0 h 721231"/>
              <a:gd name="connsiteX0" fmla="*/ 2754 w 837255"/>
              <a:gd name="connsiteY0" fmla="*/ 0 h 724373"/>
              <a:gd name="connsiteX1" fmla="*/ 837255 w 837255"/>
              <a:gd name="connsiteY1" fmla="*/ 0 h 724373"/>
              <a:gd name="connsiteX2" fmla="*/ 828216 w 837255"/>
              <a:gd name="connsiteY2" fmla="*/ 724373 h 724373"/>
              <a:gd name="connsiteX3" fmla="*/ 0 w 837255"/>
              <a:gd name="connsiteY3" fmla="*/ 614699 h 724373"/>
              <a:gd name="connsiteX4" fmla="*/ 2754 w 837255"/>
              <a:gd name="connsiteY4" fmla="*/ 0 h 724373"/>
              <a:gd name="connsiteX0" fmla="*/ 2754 w 837255"/>
              <a:gd name="connsiteY0" fmla="*/ 0 h 686666"/>
              <a:gd name="connsiteX1" fmla="*/ 837255 w 837255"/>
              <a:gd name="connsiteY1" fmla="*/ 0 h 686666"/>
              <a:gd name="connsiteX2" fmla="*/ 825074 w 837255"/>
              <a:gd name="connsiteY2" fmla="*/ 686666 h 686666"/>
              <a:gd name="connsiteX3" fmla="*/ 0 w 837255"/>
              <a:gd name="connsiteY3" fmla="*/ 614699 h 686666"/>
              <a:gd name="connsiteX4" fmla="*/ 2754 w 837255"/>
              <a:gd name="connsiteY4" fmla="*/ 0 h 686666"/>
              <a:gd name="connsiteX0" fmla="*/ 2754 w 837255"/>
              <a:gd name="connsiteY0" fmla="*/ 0 h 699235"/>
              <a:gd name="connsiteX1" fmla="*/ 837255 w 837255"/>
              <a:gd name="connsiteY1" fmla="*/ 0 h 699235"/>
              <a:gd name="connsiteX2" fmla="*/ 831359 w 837255"/>
              <a:gd name="connsiteY2" fmla="*/ 699235 h 699235"/>
              <a:gd name="connsiteX3" fmla="*/ 0 w 837255"/>
              <a:gd name="connsiteY3" fmla="*/ 614699 h 699235"/>
              <a:gd name="connsiteX4" fmla="*/ 2754 w 837255"/>
              <a:gd name="connsiteY4" fmla="*/ 0 h 69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255" h="699235">
                <a:moveTo>
                  <a:pt x="2754" y="0"/>
                </a:moveTo>
                <a:lnTo>
                  <a:pt x="837255" y="0"/>
                </a:lnTo>
                <a:cubicBezTo>
                  <a:pt x="835290" y="233078"/>
                  <a:pt x="833324" y="466157"/>
                  <a:pt x="831359" y="699235"/>
                </a:cubicBezTo>
                <a:lnTo>
                  <a:pt x="0" y="614699"/>
                </a:lnTo>
                <a:lnTo>
                  <a:pt x="2754" y="0"/>
                </a:lnTo>
                <a:close/>
              </a:path>
            </a:pathLst>
          </a:custGeom>
          <a:solidFill>
            <a:srgbClr val="6FB9E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Freihandform 2"/>
          <p:cNvSpPr/>
          <p:nvPr/>
        </p:nvSpPr>
        <p:spPr>
          <a:xfrm>
            <a:off x="5405120" y="2006600"/>
            <a:ext cx="830732" cy="2401927"/>
          </a:xfrm>
          <a:custGeom>
            <a:avLst/>
            <a:gdLst>
              <a:gd name="connsiteX0" fmla="*/ 0 w 833120"/>
              <a:gd name="connsiteY0" fmla="*/ 0 h 2402840"/>
              <a:gd name="connsiteX1" fmla="*/ 833120 w 833120"/>
              <a:gd name="connsiteY1" fmla="*/ 96520 h 2402840"/>
              <a:gd name="connsiteX2" fmla="*/ 833120 w 833120"/>
              <a:gd name="connsiteY2" fmla="*/ 2402840 h 2402840"/>
              <a:gd name="connsiteX3" fmla="*/ 0 w 833120"/>
              <a:gd name="connsiteY3" fmla="*/ 1330960 h 2402840"/>
              <a:gd name="connsiteX4" fmla="*/ 0 w 833120"/>
              <a:gd name="connsiteY4" fmla="*/ 0 h 2402840"/>
              <a:gd name="connsiteX0" fmla="*/ 0 w 833120"/>
              <a:gd name="connsiteY0" fmla="*/ 0 h 2428965"/>
              <a:gd name="connsiteX1" fmla="*/ 833120 w 833120"/>
              <a:gd name="connsiteY1" fmla="*/ 96520 h 2428965"/>
              <a:gd name="connsiteX2" fmla="*/ 833120 w 833120"/>
              <a:gd name="connsiteY2" fmla="*/ 2428965 h 2428965"/>
              <a:gd name="connsiteX3" fmla="*/ 0 w 833120"/>
              <a:gd name="connsiteY3" fmla="*/ 1330960 h 2428965"/>
              <a:gd name="connsiteX4" fmla="*/ 0 w 833120"/>
              <a:gd name="connsiteY4" fmla="*/ 0 h 2428965"/>
              <a:gd name="connsiteX0" fmla="*/ 0 w 833120"/>
              <a:gd name="connsiteY0" fmla="*/ 0 h 2428965"/>
              <a:gd name="connsiteX1" fmla="*/ 830662 w 833120"/>
              <a:gd name="connsiteY1" fmla="*/ 86688 h 2428965"/>
              <a:gd name="connsiteX2" fmla="*/ 833120 w 833120"/>
              <a:gd name="connsiteY2" fmla="*/ 2428965 h 2428965"/>
              <a:gd name="connsiteX3" fmla="*/ 0 w 833120"/>
              <a:gd name="connsiteY3" fmla="*/ 1330960 h 2428965"/>
              <a:gd name="connsiteX4" fmla="*/ 0 w 833120"/>
              <a:gd name="connsiteY4" fmla="*/ 0 h 2428965"/>
              <a:gd name="connsiteX0" fmla="*/ 0 w 830732"/>
              <a:gd name="connsiteY0" fmla="*/ 0 h 2401927"/>
              <a:gd name="connsiteX1" fmla="*/ 830662 w 830732"/>
              <a:gd name="connsiteY1" fmla="*/ 86688 h 2401927"/>
              <a:gd name="connsiteX2" fmla="*/ 825746 w 830732"/>
              <a:gd name="connsiteY2" fmla="*/ 2401927 h 2401927"/>
              <a:gd name="connsiteX3" fmla="*/ 0 w 830732"/>
              <a:gd name="connsiteY3" fmla="*/ 1330960 h 2401927"/>
              <a:gd name="connsiteX4" fmla="*/ 0 w 830732"/>
              <a:gd name="connsiteY4" fmla="*/ 0 h 240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732" h="2401927">
                <a:moveTo>
                  <a:pt x="0" y="0"/>
                </a:moveTo>
                <a:lnTo>
                  <a:pt x="830662" y="86688"/>
                </a:lnTo>
                <a:cubicBezTo>
                  <a:pt x="831481" y="867447"/>
                  <a:pt x="824927" y="1621168"/>
                  <a:pt x="825746" y="2401927"/>
                </a:cubicBezTo>
                <a:lnTo>
                  <a:pt x="0" y="1330960"/>
                </a:lnTo>
                <a:lnTo>
                  <a:pt x="0" y="0"/>
                </a:lnTo>
                <a:close/>
              </a:path>
            </a:pathLst>
          </a:custGeom>
          <a:solidFill>
            <a:srgbClr val="6FB9E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kern="0" dirty="0">
              <a:solidFill>
                <a:srgbClr val="000000"/>
              </a:solidFill>
              <a:latin typeface="Bosch Office Sans"/>
            </a:endParaRPr>
          </a:p>
        </p:txBody>
      </p:sp>
      <p:cxnSp>
        <p:nvCxnSpPr>
          <p:cNvPr id="73" name="Gerade Verbindung mit Pfeil 72"/>
          <p:cNvCxnSpPr/>
          <p:nvPr/>
        </p:nvCxnSpPr>
        <p:spPr>
          <a:xfrm>
            <a:off x="431405" y="1564131"/>
            <a:ext cx="216000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>
            <a:off x="431405" y="2276384"/>
            <a:ext cx="216000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431405" y="2988637"/>
            <a:ext cx="216000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431405" y="3700890"/>
            <a:ext cx="216000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431405" y="4413143"/>
            <a:ext cx="216000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450234" y="1296317"/>
            <a:ext cx="0" cy="414000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and Results</a:t>
            </a:r>
            <a:endParaRPr lang="en-GB" sz="280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6" name="Rechteck 5"/>
          <p:cNvSpPr/>
          <p:nvPr/>
        </p:nvSpPr>
        <p:spPr>
          <a:xfrm>
            <a:off x="6234581" y="2096350"/>
            <a:ext cx="4284000" cy="2304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E78C5"/>
            </a:solidFill>
            <a:prstDash val="solid"/>
          </a:ln>
          <a:effectLst/>
        </p:spPr>
        <p:txBody>
          <a:bodyPr l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40249" y="3430508"/>
            <a:ext cx="3762332" cy="61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8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  <a:latin typeface="Bosch Office Sans" pitchFamily="2" charset="0"/>
              </a:rPr>
              <a:t>Development of a Engineering Digitalization Roadmap</a:t>
            </a:r>
            <a:endParaRPr lang="en-GB" sz="1600" dirty="0">
              <a:solidFill>
                <a:prstClr val="white"/>
              </a:solidFill>
              <a:latin typeface="Bosch Office Sans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40249" y="2719111"/>
            <a:ext cx="3762332" cy="61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8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  <a:latin typeface="Bosch Office Sans" pitchFamily="2" charset="0"/>
              </a:rPr>
              <a:t>Analysis and Definition of </a:t>
            </a:r>
            <a:br>
              <a:rPr lang="en-GB" sz="1600" dirty="0" smtClean="0">
                <a:solidFill>
                  <a:prstClr val="white"/>
                </a:solidFill>
                <a:latin typeface="Bosch Office Sans" pitchFamily="2" charset="0"/>
              </a:rPr>
            </a:br>
            <a:r>
              <a:rPr lang="en-GB" sz="1600" dirty="0" smtClean="0">
                <a:solidFill>
                  <a:prstClr val="white"/>
                </a:solidFill>
                <a:latin typeface="Bosch Office Sans" pitchFamily="2" charset="0"/>
              </a:rPr>
              <a:t>“true north”</a:t>
            </a:r>
            <a:endParaRPr lang="en-GB" sz="1600" dirty="0">
              <a:solidFill>
                <a:prstClr val="white"/>
              </a:solidFill>
              <a:latin typeface="Bosch Office Sans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40249" y="2007714"/>
            <a:ext cx="3762332" cy="61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8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  <a:latin typeface="Bosch Office Sans" pitchFamily="2" charset="0"/>
              </a:rPr>
              <a:t>Interviews in BOSCH BUs </a:t>
            </a:r>
            <a:endParaRPr lang="en-GB" sz="1600" dirty="0">
              <a:solidFill>
                <a:prstClr val="white"/>
              </a:solidFill>
              <a:latin typeface="Bosch Office Sans" pitchFamily="2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40249" y="1296317"/>
            <a:ext cx="3762332" cy="61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8000"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 pitchFamily="2" charset="0"/>
              </a:rPr>
              <a:t>Definition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 pitchFamily="2" charset="0"/>
              </a:rPr>
              <a:t> ITE role within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0" dirty="0" smtClean="0">
                <a:solidFill>
                  <a:prstClr val="white"/>
                </a:solidFill>
                <a:latin typeface="Bosch Office Sans" pitchFamily="2" charset="0"/>
              </a:rPr>
              <a:t>Digital Transformation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sch Office Sans" pitchFamily="2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02529" y="1444804"/>
            <a:ext cx="1056514" cy="266700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E78C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11.2017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02529" y="2155992"/>
            <a:ext cx="1056514" cy="266700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E78C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01.2018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602529" y="2867180"/>
            <a:ext cx="1056514" cy="266700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E78C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05.2018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02529" y="3578368"/>
            <a:ext cx="1056514" cy="266700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E78C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07.2018</a:t>
            </a:r>
          </a:p>
        </p:txBody>
      </p:sp>
      <p:sp>
        <p:nvSpPr>
          <p:cNvPr id="21" name="Rechteck 20"/>
          <p:cNvSpPr/>
          <p:nvPr/>
        </p:nvSpPr>
        <p:spPr>
          <a:xfrm>
            <a:off x="6234581" y="1307892"/>
            <a:ext cx="4284384" cy="684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E78C5"/>
            </a:solidFill>
            <a:prstDash val="solid"/>
          </a:ln>
          <a:effectLst/>
        </p:spPr>
        <p:txBody>
          <a:bodyPr l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379211" y="1321706"/>
            <a:ext cx="258229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1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new Vision/Mission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92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 Trends und Technologies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379211" y="2141353"/>
            <a:ext cx="3759448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ts val="2300"/>
              </a:lnSpc>
              <a:spcBef>
                <a:spcPts val="500"/>
              </a:spcBef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</a:rPr>
              <a:t>57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</a:rPr>
              <a:t>NE-/AL-Level Interviews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640249" y="4141904"/>
            <a:ext cx="3762332" cy="11333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8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  <a:latin typeface="Bosch Office Sans" pitchFamily="2" charset="0"/>
              </a:rPr>
              <a:t>Definition (Engineering) PLM </a:t>
            </a:r>
            <a:r>
              <a:rPr lang="en-GB" sz="1600" dirty="0" err="1" smtClean="0">
                <a:solidFill>
                  <a:prstClr val="white"/>
                </a:solidFill>
                <a:latin typeface="Bosch Office Sans" pitchFamily="2" charset="0"/>
              </a:rPr>
              <a:t>Programm</a:t>
            </a:r>
            <a:r>
              <a:rPr lang="en-GB" sz="1600" dirty="0" smtClean="0">
                <a:solidFill>
                  <a:prstClr val="white"/>
                </a:solidFill>
                <a:latin typeface="Bosch Office Sans" pitchFamily="2" charset="0"/>
              </a:rPr>
              <a:t> with </a:t>
            </a:r>
            <a:r>
              <a:rPr lang="en-GB" sz="1600" dirty="0" err="1" smtClean="0">
                <a:solidFill>
                  <a:prstClr val="white"/>
                </a:solidFill>
                <a:latin typeface="Bosch Office Sans" pitchFamily="2" charset="0"/>
              </a:rPr>
              <a:t>Workstreams</a:t>
            </a:r>
            <a:endParaRPr lang="en-GB" sz="1600" dirty="0">
              <a:solidFill>
                <a:prstClr val="white"/>
              </a:solidFill>
              <a:latin typeface="Bosch Office Sans" pitchFamily="2" charset="0"/>
            </a:endParaRPr>
          </a:p>
        </p:txBody>
      </p:sp>
      <p:sp>
        <p:nvSpPr>
          <p:cNvPr id="45" name="Abgerundetes Rechteck 44"/>
          <p:cNvSpPr/>
          <p:nvPr/>
        </p:nvSpPr>
        <p:spPr>
          <a:xfrm>
            <a:off x="602529" y="5000742"/>
            <a:ext cx="1056514" cy="266700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rgbClr val="0E78C5"/>
                </a:solidFill>
                <a:latin typeface="Bosch Office Sans"/>
              </a:rPr>
              <a:t>12.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E78C5"/>
                </a:solidFill>
                <a:effectLst/>
                <a:uLnTx/>
                <a:uFillTx/>
                <a:latin typeface="Bosch Office Sans"/>
              </a:rPr>
              <a:t>2018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602529" y="4289556"/>
            <a:ext cx="1056514" cy="266700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E78C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08.2018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379210" y="4605699"/>
            <a:ext cx="2582291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ts val="2300"/>
              </a:lnSpc>
              <a:spcBef>
                <a:spcPts val="500"/>
              </a:spcBef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</a:rPr>
              <a:t>1 </a:t>
            </a:r>
            <a:r>
              <a:rPr lang="en-GB" sz="1400" b="0" dirty="0" smtClean="0">
                <a:solidFill>
                  <a:prstClr val="black"/>
                </a:solidFill>
                <a:latin typeface="Bosch Office Sans" pitchFamily="2" charset="0"/>
              </a:rPr>
              <a:t>PLM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</a:rPr>
              <a:t>Programm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</a:rPr>
              <a:t>8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</a:rPr>
              <a:t>Workstreams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</a:endParaRPr>
          </a:p>
        </p:txBody>
      </p:sp>
      <p:cxnSp>
        <p:nvCxnSpPr>
          <p:cNvPr id="78" name="Gerade Verbindung mit Pfeil 77"/>
          <p:cNvCxnSpPr/>
          <p:nvPr/>
        </p:nvCxnSpPr>
        <p:spPr>
          <a:xfrm>
            <a:off x="431405" y="5125396"/>
            <a:ext cx="216000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liennummernplatzhalt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48" y="2529250"/>
            <a:ext cx="444880" cy="357567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94" y="3913846"/>
            <a:ext cx="426657" cy="426657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9" y="3407358"/>
            <a:ext cx="431150" cy="43115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2" y="2921481"/>
            <a:ext cx="455763" cy="409343"/>
          </a:xfrm>
          <a:prstGeom prst="rect">
            <a:avLst/>
          </a:prstGeom>
        </p:spPr>
      </p:pic>
      <p:sp>
        <p:nvSpPr>
          <p:cNvPr id="81" name="Rechteck 80"/>
          <p:cNvSpPr/>
          <p:nvPr/>
        </p:nvSpPr>
        <p:spPr>
          <a:xfrm>
            <a:off x="7668068" y="3766480"/>
            <a:ext cx="2553294" cy="576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Model Based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Challenges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7668069" y="2520855"/>
            <a:ext cx="2555569" cy="576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Digitalization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Goals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7668069" y="3143667"/>
            <a:ext cx="2553294" cy="576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E78C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Trends &amp; 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Technologies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659" y="3159387"/>
            <a:ext cx="960000" cy="54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8659" y="3782889"/>
            <a:ext cx="960000" cy="540000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8659" y="2535989"/>
            <a:ext cx="960000" cy="54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300" y="1357389"/>
            <a:ext cx="1196574" cy="5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2. Results of Interviews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6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4009268" y="4163123"/>
            <a:ext cx="2997108" cy="1083396"/>
          </a:xfrm>
          <a:prstGeom prst="rect">
            <a:avLst/>
          </a:prstGeom>
          <a:solidFill>
            <a:srgbClr val="08427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Provide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an integrated data flow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with modular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and standardized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IT toolchains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.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64874" y="4163123"/>
            <a:ext cx="2998218" cy="1083396"/>
          </a:xfrm>
          <a:prstGeom prst="rect">
            <a:avLst/>
          </a:prstGeom>
          <a:solidFill>
            <a:srgbClr val="08427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Establish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seamless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process and data driven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collaboration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between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disciplines.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54989" y="4163123"/>
            <a:ext cx="2995781" cy="1083396"/>
          </a:xfrm>
          <a:prstGeom prst="rect">
            <a:avLst/>
          </a:prstGeom>
          <a:solidFill>
            <a:srgbClr val="08427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Use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data from all RB products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for the evolution and revolution of business models.</a:t>
            </a:r>
          </a:p>
        </p:txBody>
      </p:sp>
      <p:sp>
        <p:nvSpPr>
          <p:cNvPr id="32" name="Freihandform 31"/>
          <p:cNvSpPr/>
          <p:nvPr/>
        </p:nvSpPr>
        <p:spPr>
          <a:xfrm>
            <a:off x="557634" y="1962342"/>
            <a:ext cx="2993136" cy="2359152"/>
          </a:xfrm>
          <a:custGeom>
            <a:avLst/>
            <a:gdLst>
              <a:gd name="connsiteX0" fmla="*/ 0 w 2993136"/>
              <a:gd name="connsiteY0" fmla="*/ 0 h 2359152"/>
              <a:gd name="connsiteX1" fmla="*/ 2993136 w 2993136"/>
              <a:gd name="connsiteY1" fmla="*/ 0 h 2359152"/>
              <a:gd name="connsiteX2" fmla="*/ 2993136 w 2993136"/>
              <a:gd name="connsiteY2" fmla="*/ 1914144 h 2359152"/>
              <a:gd name="connsiteX3" fmla="*/ 1493520 w 2993136"/>
              <a:gd name="connsiteY3" fmla="*/ 2359152 h 2359152"/>
              <a:gd name="connsiteX4" fmla="*/ 0 w 2993136"/>
              <a:gd name="connsiteY4" fmla="*/ 1926336 h 2359152"/>
              <a:gd name="connsiteX5" fmla="*/ 0 w 2993136"/>
              <a:gd name="connsiteY5" fmla="*/ 0 h 235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136" h="2359152">
                <a:moveTo>
                  <a:pt x="0" y="0"/>
                </a:moveTo>
                <a:lnTo>
                  <a:pt x="2993136" y="0"/>
                </a:lnTo>
                <a:lnTo>
                  <a:pt x="2993136" y="1914144"/>
                </a:lnTo>
                <a:lnTo>
                  <a:pt x="1493520" y="2359152"/>
                </a:lnTo>
                <a:lnTo>
                  <a:pt x="0" y="1926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4" name="Freihandform 33"/>
          <p:cNvSpPr/>
          <p:nvPr/>
        </p:nvSpPr>
        <p:spPr>
          <a:xfrm>
            <a:off x="7469956" y="1962342"/>
            <a:ext cx="2993136" cy="2359152"/>
          </a:xfrm>
          <a:custGeom>
            <a:avLst/>
            <a:gdLst>
              <a:gd name="connsiteX0" fmla="*/ 0 w 2993136"/>
              <a:gd name="connsiteY0" fmla="*/ 0 h 2359152"/>
              <a:gd name="connsiteX1" fmla="*/ 2993136 w 2993136"/>
              <a:gd name="connsiteY1" fmla="*/ 0 h 2359152"/>
              <a:gd name="connsiteX2" fmla="*/ 2993136 w 2993136"/>
              <a:gd name="connsiteY2" fmla="*/ 1914144 h 2359152"/>
              <a:gd name="connsiteX3" fmla="*/ 1493520 w 2993136"/>
              <a:gd name="connsiteY3" fmla="*/ 2359152 h 2359152"/>
              <a:gd name="connsiteX4" fmla="*/ 0 w 2993136"/>
              <a:gd name="connsiteY4" fmla="*/ 1926336 h 2359152"/>
              <a:gd name="connsiteX5" fmla="*/ 0 w 2993136"/>
              <a:gd name="connsiteY5" fmla="*/ 0 h 235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136" h="2359152">
                <a:moveTo>
                  <a:pt x="0" y="0"/>
                </a:moveTo>
                <a:lnTo>
                  <a:pt x="2993136" y="0"/>
                </a:lnTo>
                <a:lnTo>
                  <a:pt x="2993136" y="1914144"/>
                </a:lnTo>
                <a:lnTo>
                  <a:pt x="1493520" y="2359152"/>
                </a:lnTo>
                <a:lnTo>
                  <a:pt x="0" y="1926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4013240" y="1962342"/>
            <a:ext cx="2993136" cy="2359152"/>
          </a:xfrm>
          <a:custGeom>
            <a:avLst/>
            <a:gdLst>
              <a:gd name="connsiteX0" fmla="*/ 0 w 2993136"/>
              <a:gd name="connsiteY0" fmla="*/ 0 h 2359152"/>
              <a:gd name="connsiteX1" fmla="*/ 2993136 w 2993136"/>
              <a:gd name="connsiteY1" fmla="*/ 0 h 2359152"/>
              <a:gd name="connsiteX2" fmla="*/ 2993136 w 2993136"/>
              <a:gd name="connsiteY2" fmla="*/ 1914144 h 2359152"/>
              <a:gd name="connsiteX3" fmla="*/ 1493520 w 2993136"/>
              <a:gd name="connsiteY3" fmla="*/ 2359152 h 2359152"/>
              <a:gd name="connsiteX4" fmla="*/ 0 w 2993136"/>
              <a:gd name="connsiteY4" fmla="*/ 1926336 h 2359152"/>
              <a:gd name="connsiteX5" fmla="*/ 0 w 2993136"/>
              <a:gd name="connsiteY5" fmla="*/ 0 h 235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136" h="2359152">
                <a:moveTo>
                  <a:pt x="0" y="0"/>
                </a:moveTo>
                <a:lnTo>
                  <a:pt x="2993136" y="0"/>
                </a:lnTo>
                <a:lnTo>
                  <a:pt x="2993136" y="1914144"/>
                </a:lnTo>
                <a:lnTo>
                  <a:pt x="1493520" y="2359152"/>
                </a:lnTo>
                <a:lnTo>
                  <a:pt x="0" y="1926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Digitalization focus of Business Units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8AEC0-503E-4FA4-859C-D0F72D6E3F7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Rechteck 12"/>
          <p:cNvSpPr>
            <a:spLocks/>
          </p:cNvSpPr>
          <p:nvPr/>
        </p:nvSpPr>
        <p:spPr>
          <a:xfrm>
            <a:off x="7475092" y="2004117"/>
            <a:ext cx="2988000" cy="1921302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Continuous access to product data within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entire product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life cycle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Fast and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agile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development 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Data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integration is a key for interdisciplinary work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Focussed usage of new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technologies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Use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Big Data as enabler for product optimization 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Requirements for security can be a “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roadblocker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4" name="Rechteck 13"/>
          <p:cNvSpPr>
            <a:spLocks/>
          </p:cNvSpPr>
          <p:nvPr/>
        </p:nvSpPr>
        <p:spPr>
          <a:xfrm>
            <a:off x="4009268" y="1920297"/>
            <a:ext cx="2988000" cy="19212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Establishing integrated and connected Toolchains 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Provision of internal seamless information flow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Define integrated processes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Automate Software development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Use AI to work with knowledge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Provide data for external customers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Realize a Digital Twin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57532" y="1310492"/>
            <a:ext cx="2993238" cy="648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External View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Customer &amp; Product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469956" y="1310492"/>
            <a:ext cx="2993136" cy="648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Internal View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Efficiency of organization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014350" y="1310493"/>
            <a:ext cx="2992026" cy="6480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IT landscape View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 IT toolchains and landscape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315263" y="5297504"/>
            <a:ext cx="45668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marR="0" lvl="0" indent="-7175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6075" algn="l"/>
              </a:tabLst>
              <a:defRPr/>
            </a:pPr>
            <a:r>
              <a:rPr lang="en-GB" sz="1000" kern="0" baseline="30000" dirty="0" smtClean="0">
                <a:solidFill>
                  <a:prstClr val="black"/>
                </a:solidFill>
                <a:latin typeface="Bosch Office Sans"/>
              </a:rPr>
              <a:t>1</a:t>
            </a:r>
            <a:r>
              <a:rPr kumimoji="0" lang="en-GB" sz="10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</a:rPr>
              <a:t> 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</a:rPr>
              <a:t>Summary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</a:rPr>
              <a:t>of findings from 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</a:rPr>
              <a:t>SC-ITE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</a:rPr>
              <a:t>workshop based on GB interviews results</a:t>
            </a:r>
          </a:p>
        </p:txBody>
      </p:sp>
      <p:sp>
        <p:nvSpPr>
          <p:cNvPr id="15" name="Rechteck 14"/>
          <p:cNvSpPr>
            <a:spLocks/>
          </p:cNvSpPr>
          <p:nvPr/>
        </p:nvSpPr>
        <p:spPr>
          <a:xfrm>
            <a:off x="554990" y="2004117"/>
            <a:ext cx="2988000" cy="19212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Ecosystem for data driven business 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Product enhancements and new innovations based on seamless digitalization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Be able to collaborate fast with partners and customers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Additional customer value and intensive customer relationship based on digital offerings</a:t>
            </a:r>
          </a:p>
          <a:p>
            <a:pPr marL="279400" marR="0" lvl="0" indent="-27940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Use Security as a sales argument</a:t>
            </a:r>
          </a:p>
        </p:txBody>
      </p:sp>
    </p:spTree>
    <p:extLst>
      <p:ext uri="{BB962C8B-B14F-4D97-AF65-F5344CB8AC3E}">
        <p14:creationId xmlns:p14="http://schemas.microsoft.com/office/powerpoint/2010/main" val="27872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Assessment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n-GB" dirty="0"/>
              <a:t>Technologies (given)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Requirements and Objectives for holistic PLM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8AEC0-503E-4FA4-859C-D0F72D6E3F7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948867" y="1285615"/>
            <a:ext cx="0" cy="3096000"/>
          </a:xfrm>
          <a:prstGeom prst="straightConnector1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139489" y="3350149"/>
            <a:ext cx="8122920" cy="0"/>
          </a:xfrm>
          <a:prstGeom prst="straightConnector1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150778" y="2324946"/>
            <a:ext cx="8122920" cy="0"/>
          </a:xfrm>
          <a:prstGeom prst="straightConnector1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8002079" y="1103829"/>
            <a:ext cx="2788605" cy="2770371"/>
          </a:xfrm>
          <a:prstGeom prst="rect">
            <a:avLst/>
          </a:prstGeom>
          <a:solidFill>
            <a:schemeClr val="lt1"/>
          </a:solidFill>
          <a:ln w="952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10" name="Gerader Verbinder 9"/>
          <p:cNvCxnSpPr>
            <a:stCxn id="23" idx="2"/>
            <a:endCxn id="55" idx="1"/>
          </p:cNvCxnSpPr>
          <p:nvPr/>
        </p:nvCxnSpPr>
        <p:spPr>
          <a:xfrm>
            <a:off x="6223901" y="2841887"/>
            <a:ext cx="1892511" cy="794106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8350464" y="2946085"/>
            <a:ext cx="453960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AI</a:t>
            </a:r>
          </a:p>
        </p:txBody>
      </p:sp>
      <p:sp>
        <p:nvSpPr>
          <p:cNvPr id="12" name="Rechteck 11"/>
          <p:cNvSpPr/>
          <p:nvPr/>
        </p:nvSpPr>
        <p:spPr>
          <a:xfrm>
            <a:off x="8350464" y="3506481"/>
            <a:ext cx="1064020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AR and VR</a:t>
            </a:r>
          </a:p>
        </p:txBody>
      </p:sp>
      <p:sp>
        <p:nvSpPr>
          <p:cNvPr id="13" name="Rechteck 12"/>
          <p:cNvSpPr/>
          <p:nvPr/>
        </p:nvSpPr>
        <p:spPr>
          <a:xfrm>
            <a:off x="8350464" y="1825289"/>
            <a:ext cx="2143424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Big Data, Cloud Computing </a:t>
            </a:r>
          </a:p>
        </p:txBody>
      </p:sp>
      <p:sp>
        <p:nvSpPr>
          <p:cNvPr id="14" name="Rechteck 13"/>
          <p:cNvSpPr/>
          <p:nvPr/>
        </p:nvSpPr>
        <p:spPr>
          <a:xfrm>
            <a:off x="8350464" y="2385687"/>
            <a:ext cx="2065905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Agile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methods in IT projects</a:t>
            </a:r>
          </a:p>
        </p:txBody>
      </p:sp>
      <p:sp>
        <p:nvSpPr>
          <p:cNvPr id="15" name="Rechteck 14"/>
          <p:cNvSpPr/>
          <p:nvPr/>
        </p:nvSpPr>
        <p:spPr>
          <a:xfrm>
            <a:off x="8350464" y="1545090"/>
            <a:ext cx="1642896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Seamless IT platform </a:t>
            </a:r>
          </a:p>
        </p:txBody>
      </p:sp>
      <p:sp>
        <p:nvSpPr>
          <p:cNvPr id="16" name="Rechteck 15"/>
          <p:cNvSpPr/>
          <p:nvPr/>
        </p:nvSpPr>
        <p:spPr>
          <a:xfrm>
            <a:off x="8350464" y="1264891"/>
            <a:ext cx="2338949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MBSE process, methods, Tools</a:t>
            </a:r>
          </a:p>
        </p:txBody>
      </p:sp>
      <p:sp>
        <p:nvSpPr>
          <p:cNvPr id="17" name="Ellipse 16"/>
          <p:cNvSpPr/>
          <p:nvPr/>
        </p:nvSpPr>
        <p:spPr>
          <a:xfrm>
            <a:off x="6499944" y="2420683"/>
            <a:ext cx="512555" cy="512555"/>
          </a:xfrm>
          <a:prstGeom prst="ellipse">
            <a:avLst/>
          </a:prstGeom>
          <a:solidFill>
            <a:srgbClr val="67B419"/>
          </a:solidFill>
          <a:ln w="635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20" name="Gerader Verbinder 19"/>
          <p:cNvCxnSpPr>
            <a:stCxn id="32" idx="6"/>
            <a:endCxn id="50" idx="1"/>
          </p:cNvCxnSpPr>
          <p:nvPr/>
        </p:nvCxnSpPr>
        <p:spPr>
          <a:xfrm>
            <a:off x="5233452" y="1502290"/>
            <a:ext cx="2882960" cy="169383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223901" y="2585609"/>
            <a:ext cx="512555" cy="512555"/>
          </a:xfrm>
          <a:prstGeom prst="ellipse">
            <a:avLst/>
          </a:prstGeom>
          <a:solidFill>
            <a:srgbClr val="999FA6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1097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350464" y="3226284"/>
            <a:ext cx="1079216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Block chain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31" name="Gerader Verbinder 30"/>
          <p:cNvCxnSpPr>
            <a:stCxn id="56" idx="1"/>
            <a:endCxn id="30" idx="2"/>
          </p:cNvCxnSpPr>
          <p:nvPr/>
        </p:nvCxnSpPr>
        <p:spPr>
          <a:xfrm flipH="1" flipV="1">
            <a:off x="7237977" y="2702343"/>
            <a:ext cx="878435" cy="91798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8350464" y="2105488"/>
            <a:ext cx="1944215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Better UX for developers</a:t>
            </a:r>
          </a:p>
        </p:txBody>
      </p:sp>
      <p:cxnSp>
        <p:nvCxnSpPr>
          <p:cNvPr id="28" name="Gerader Verbinder 27"/>
          <p:cNvCxnSpPr>
            <a:stCxn id="33" idx="2"/>
            <a:endCxn id="52" idx="1"/>
          </p:cNvCxnSpPr>
          <p:nvPr/>
        </p:nvCxnSpPr>
        <p:spPr>
          <a:xfrm>
            <a:off x="4614777" y="1787822"/>
            <a:ext cx="3501635" cy="164468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8350465" y="2665886"/>
            <a:ext cx="2143424" cy="2769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Role based cockpits for Eng.</a:t>
            </a:r>
          </a:p>
        </p:txBody>
      </p:sp>
      <p:sp>
        <p:nvSpPr>
          <p:cNvPr id="30" name="Ellipse 29"/>
          <p:cNvSpPr/>
          <p:nvPr/>
        </p:nvSpPr>
        <p:spPr>
          <a:xfrm>
            <a:off x="7237977" y="2446065"/>
            <a:ext cx="512555" cy="512555"/>
          </a:xfrm>
          <a:prstGeom prst="ellipse">
            <a:avLst/>
          </a:prstGeom>
          <a:solidFill>
            <a:srgbClr val="1399A0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4720897" y="1246012"/>
            <a:ext cx="512555" cy="512555"/>
          </a:xfrm>
          <a:prstGeom prst="ellipse">
            <a:avLst/>
          </a:prstGeom>
          <a:solidFill>
            <a:srgbClr val="A80163"/>
          </a:solidFill>
          <a:ln w="1270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870006" y="1518384"/>
            <a:ext cx="512555" cy="512555"/>
          </a:xfrm>
          <a:prstGeom prst="ellipse">
            <a:avLst/>
          </a:prstGeom>
          <a:solidFill>
            <a:srgbClr val="3F136C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5646348" y="1295984"/>
            <a:ext cx="0" cy="3096000"/>
          </a:xfrm>
          <a:prstGeom prst="straightConnector1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766411" y="2326623"/>
            <a:ext cx="355483" cy="1026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Med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66411" y="1294409"/>
            <a:ext cx="355483" cy="1026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High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68034" y="1176702"/>
            <a:ext cx="914400" cy="3532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Relevance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7849760" y="4393795"/>
            <a:ext cx="914400" cy="3304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Urgency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66411" y="3358837"/>
            <a:ext cx="355483" cy="1026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Low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5646347" y="4416783"/>
            <a:ext cx="2660613" cy="284278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&gt;3 years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948867" y="4416783"/>
            <a:ext cx="2697479" cy="309721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1-3 year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121894" y="4416783"/>
            <a:ext cx="1826973" cy="309721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&lt; 1 year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1121894" y="4381615"/>
            <a:ext cx="7204347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1139489" y="1279892"/>
            <a:ext cx="0" cy="309600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>
            <a:stCxn id="33" idx="5"/>
            <a:endCxn id="53" idx="1"/>
          </p:cNvCxnSpPr>
          <p:nvPr/>
        </p:nvCxnSpPr>
        <p:spPr>
          <a:xfrm>
            <a:off x="5052270" y="1969037"/>
            <a:ext cx="3064142" cy="26387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>
            <a:stCxn id="17" idx="6"/>
            <a:endCxn id="54" idx="1"/>
          </p:cNvCxnSpPr>
          <p:nvPr/>
        </p:nvCxnSpPr>
        <p:spPr>
          <a:xfrm>
            <a:off x="7012499" y="2676961"/>
            <a:ext cx="1103913" cy="39779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>
            <a:stCxn id="26" idx="1"/>
            <a:endCxn id="57" idx="1"/>
          </p:cNvCxnSpPr>
          <p:nvPr/>
        </p:nvCxnSpPr>
        <p:spPr>
          <a:xfrm>
            <a:off x="7127093" y="2797001"/>
            <a:ext cx="989319" cy="558374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8116412" y="1283056"/>
            <a:ext cx="216000" cy="216000"/>
          </a:xfrm>
          <a:prstGeom prst="rect">
            <a:avLst/>
          </a:prstGeom>
          <a:solidFill>
            <a:srgbClr val="D70012"/>
          </a:solidFill>
          <a:ln w="12700" cap="flat" cmpd="sng" algn="ctr">
            <a:solidFill>
              <a:srgbClr val="D7001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8116412" y="1563673"/>
            <a:ext cx="216000" cy="216000"/>
          </a:xfrm>
          <a:prstGeom prst="rect">
            <a:avLst/>
          </a:prstGeom>
          <a:solidFill>
            <a:srgbClr val="A80163"/>
          </a:solidFill>
          <a:ln w="12700" cap="flat" cmpd="sng" algn="ctr">
            <a:solidFill>
              <a:srgbClr val="A8016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8116412" y="2405524"/>
            <a:ext cx="216000" cy="216000"/>
          </a:xfrm>
          <a:prstGeom prst="rect">
            <a:avLst/>
          </a:prstGeom>
          <a:solidFill>
            <a:srgbClr val="0E78C5"/>
          </a:solidFill>
          <a:ln w="12700" cap="flat" cmpd="sng" algn="ctr">
            <a:solidFill>
              <a:srgbClr val="0E78C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8116412" y="1844290"/>
            <a:ext cx="216000" cy="216000"/>
          </a:xfrm>
          <a:prstGeom prst="rect">
            <a:avLst/>
          </a:prstGeom>
          <a:solidFill>
            <a:srgbClr val="3F136C"/>
          </a:solidFill>
          <a:ln w="12700" cap="flat" cmpd="sng" algn="ctr">
            <a:solidFill>
              <a:srgbClr val="3F136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8116412" y="2124907"/>
            <a:ext cx="216000" cy="216000"/>
          </a:xfrm>
          <a:prstGeom prst="rect">
            <a:avLst/>
          </a:prstGeom>
          <a:solidFill>
            <a:srgbClr val="08427E"/>
          </a:solidFill>
          <a:ln w="12700" cap="flat" cmpd="sng" algn="ctr">
            <a:solidFill>
              <a:srgbClr val="08427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8116412" y="2966758"/>
            <a:ext cx="216000" cy="216000"/>
          </a:xfrm>
          <a:prstGeom prst="rect">
            <a:avLst/>
          </a:prstGeom>
          <a:solidFill>
            <a:srgbClr val="67B419"/>
          </a:solidFill>
          <a:ln w="127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8116412" y="3527993"/>
            <a:ext cx="216000" cy="216000"/>
          </a:xfrm>
          <a:prstGeom prst="rect">
            <a:avLst/>
          </a:prstGeom>
          <a:solidFill>
            <a:srgbClr val="999FA6"/>
          </a:solidFill>
          <a:ln w="12700" cap="flat" cmpd="sng" algn="ctr">
            <a:solidFill>
              <a:srgbClr val="999F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8116412" y="2686141"/>
            <a:ext cx="216000" cy="216000"/>
          </a:xfrm>
          <a:prstGeom prst="rect">
            <a:avLst/>
          </a:prstGeom>
          <a:solidFill>
            <a:srgbClr val="1399A0"/>
          </a:solidFill>
          <a:ln w="12700" cap="flat" cmpd="sng" algn="ctr">
            <a:solidFill>
              <a:srgbClr val="1399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8116412" y="3247375"/>
            <a:ext cx="216000" cy="216000"/>
          </a:xfrm>
          <a:prstGeom prst="rect">
            <a:avLst/>
          </a:prstGeom>
          <a:solidFill>
            <a:srgbClr val="0A5139"/>
          </a:solidFill>
          <a:ln w="12700" cap="flat" cmpd="sng" algn="ctr">
            <a:solidFill>
              <a:srgbClr val="0A513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21" name="Gerader Verbinder 20"/>
          <p:cNvCxnSpPr>
            <a:stCxn id="24" idx="4"/>
            <a:endCxn id="51" idx="1"/>
          </p:cNvCxnSpPr>
          <p:nvPr/>
        </p:nvCxnSpPr>
        <p:spPr>
          <a:xfrm>
            <a:off x="4482174" y="2008267"/>
            <a:ext cx="3634238" cy="505257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endCxn id="46" idx="1"/>
          </p:cNvCxnSpPr>
          <p:nvPr/>
        </p:nvCxnSpPr>
        <p:spPr>
          <a:xfrm flipV="1">
            <a:off x="4604267" y="1391056"/>
            <a:ext cx="3512145" cy="33298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444954" y="1232856"/>
            <a:ext cx="512555" cy="512555"/>
          </a:xfrm>
          <a:prstGeom prst="ellipse">
            <a:avLst/>
          </a:prstGeom>
          <a:solidFill>
            <a:srgbClr val="D70012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614777" y="1531544"/>
            <a:ext cx="512555" cy="512555"/>
          </a:xfrm>
          <a:prstGeom prst="ellipse">
            <a:avLst/>
          </a:prstGeom>
          <a:solidFill>
            <a:srgbClr val="08427E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225896" y="1495712"/>
            <a:ext cx="512555" cy="512555"/>
          </a:xfrm>
          <a:prstGeom prst="ellipse">
            <a:avLst/>
          </a:prstGeom>
          <a:solidFill>
            <a:srgbClr val="0E78C5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052031" y="2721939"/>
            <a:ext cx="512555" cy="512555"/>
          </a:xfrm>
          <a:prstGeom prst="ellipse">
            <a:avLst/>
          </a:prstGeom>
          <a:solidFill>
            <a:srgbClr val="0A5139"/>
          </a:solidFill>
          <a:ln w="63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0" name="Textfeld 59"/>
          <p:cNvSpPr txBox="1"/>
          <p:nvPr>
            <p:custDataLst>
              <p:tags r:id="rId2"/>
            </p:custDataLst>
          </p:nvPr>
        </p:nvSpPr>
        <p:spPr>
          <a:xfrm>
            <a:off x="259080" y="4856516"/>
            <a:ext cx="10458000" cy="612000"/>
          </a:xfrm>
          <a:prstGeom prst="rect">
            <a:avLst/>
          </a:prstGeom>
          <a:solidFill>
            <a:srgbClr val="08427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Technologies need a pre-invest in order to achieve the benefits.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“Integration” topics have a high relevance from BU viewpoint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928714" y="4554298"/>
            <a:ext cx="1826973" cy="309721"/>
          </a:xfrm>
          <a:prstGeom prst="rect">
            <a:avLst/>
          </a:prstGeom>
          <a:noFill/>
        </p:spPr>
        <p:txBody>
          <a:bodyPr wrap="none" lIns="0" tIns="36000" rIns="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3715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BTXT" val="An industrial change and the role of Engineering IT"/>
  <p:tag name="NBTXTC" val="An industrial change and the role of Engineering IT"/>
  <p:tag name="AGTX" val="An industrial change and the role of Engineering IT"/>
  <p:tag name="AGTXC" val="An industrial change and the role of Engineering I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BTXT" val="Engineering IT approach "/>
  <p:tag name="NBTXTC" val="Engineering IT approach "/>
  <p:tag name="AGTX" val="Engineering IT approach "/>
  <p:tag name="AGTXC" val="Engineering IT approach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-2;-2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BTXT" val="Viewpoints of Digital Transformation in the BUs"/>
  <p:tag name="NBTXTC" val="Viewpoints of Digital Transformation in the BUs"/>
  <p:tag name="AGTX" val="Viewpoints of Digital Transformation in the BUs"/>
  <p:tag name="AGTXC" val="Viewpoints of Digital Transformation in the BU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-2;-2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SETCLASSNAME" val="_Fallback"/>
  <p:tag name="SKIPSAX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-2;-2;-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Bosch NG">
  <a:themeElements>
    <a:clrScheme name="Bosch Light Blue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E78C5"/>
      </a:accent1>
      <a:accent2>
        <a:srgbClr val="6FB9E2"/>
      </a:accent2>
      <a:accent3>
        <a:srgbClr val="B2B3B5"/>
      </a:accent3>
      <a:accent4>
        <a:srgbClr val="424C58"/>
      </a:accent4>
      <a:accent5>
        <a:srgbClr val="08427E"/>
      </a:accent5>
      <a:accent6>
        <a:srgbClr val="6D9ABC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ptx" id="{6D85BA78-7D2F-4CC1-B852-648408ADA362}" vid="{9DE09E84-564A-4D2B-9055-A5F85BDDC28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sch Light Blu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0E78C5"/>
    </a:accent1>
    <a:accent2>
      <a:srgbClr val="6FB9E2"/>
    </a:accent2>
    <a:accent3>
      <a:srgbClr val="B2B3B5"/>
    </a:accent3>
    <a:accent4>
      <a:srgbClr val="424C58"/>
    </a:accent4>
    <a:accent5>
      <a:srgbClr val="08427E"/>
    </a:accent5>
    <a:accent6>
      <a:srgbClr val="6D9ABC"/>
    </a:accent6>
    <a:hlink>
      <a:srgbClr val="738CB4"/>
    </a:hlink>
    <a:folHlink>
      <a:srgbClr val="B0BBD0"/>
    </a:folHlink>
  </a:clrScheme>
</a:themeOverride>
</file>

<file path=ppt/theme/themeOverride2.xml><?xml version="1.0" encoding="utf-8"?>
<a:themeOverride xmlns:a="http://schemas.openxmlformats.org/drawingml/2006/main">
  <a:clrScheme name="Bosch Light Blu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0E78C5"/>
    </a:accent1>
    <a:accent2>
      <a:srgbClr val="6FB9E2"/>
    </a:accent2>
    <a:accent3>
      <a:srgbClr val="B2B3B5"/>
    </a:accent3>
    <a:accent4>
      <a:srgbClr val="424C58"/>
    </a:accent4>
    <a:accent5>
      <a:srgbClr val="08427E"/>
    </a:accent5>
    <a:accent6>
      <a:srgbClr val="6D9ABC"/>
    </a:accent6>
    <a:hlink>
      <a:srgbClr val="738CB4"/>
    </a:hlink>
    <a:folHlink>
      <a:srgbClr val="B0BBD0"/>
    </a:folHlink>
  </a:clrScheme>
</a:themeOverride>
</file>

<file path=ppt/theme/themeOverride3.xml><?xml version="1.0" encoding="utf-8"?>
<a:themeOverride xmlns:a="http://schemas.openxmlformats.org/drawingml/2006/main">
  <a:clrScheme name="Bosch Light Blu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0E78C5"/>
    </a:accent1>
    <a:accent2>
      <a:srgbClr val="6FB9E2"/>
    </a:accent2>
    <a:accent3>
      <a:srgbClr val="B2B3B5"/>
    </a:accent3>
    <a:accent4>
      <a:srgbClr val="424C58"/>
    </a:accent4>
    <a:accent5>
      <a:srgbClr val="08427E"/>
    </a:accent5>
    <a:accent6>
      <a:srgbClr val="6D9ABC"/>
    </a:accent6>
    <a:hlink>
      <a:srgbClr val="738CB4"/>
    </a:hlink>
    <a:folHlink>
      <a:srgbClr val="B0BB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ML>
  <saxMLTemplate>presentation_169</saxMLTemplate>
  <Variablen>
    <Variable>
      <Name>attachmentremark</Name>
      <OrgInhalt/>
      <Wert>Bosch Conversations 2019, Germany</Wert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CI/ITE</OrgInhalt>
      <Wert>C/TED7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/>
      <Wert/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GmbH 2019. All rights reserved, also regarding any disposal, exploitation, reproduction, editing, distribution, as well as in the event of applications for industrial property rights.</OrgInhalt>
      <Wert>© Robert Bosch GmbH 2019.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2019-01-24</OrgInhalt>
      <Wert>2019-05-26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2.xml><?xml version="1.0" encoding="utf-8"?>
<sax_ColorSelect>
  <Line>
    <Color val="D70012"/>
    <Color val="EA6876"/>
    <Color val="a80163"/>
    <Color val="D067AD"/>
    <Color val="3f136c"/>
    <Color val="967CB1"/>
    <Color val="08427e"/>
    <Color val="6D9ABC"/>
    <Color val="0e78c5"/>
    <Color val="6FB9E2"/>
    <Color val="1399a0"/>
    <Color val="6FC9CC"/>
    <Color val="67b419"/>
    <Color val="AEDB7D"/>
    <Color val="0a5139"/>
    <Color val="6EA293"/>
    <Color val="999FA6"/>
    <Color val="D7D7D7"/>
    <Color val="000000"/>
    <Color val="FFFFFF"/>
  </Line>
</sax_ColorSelect>
</file>

<file path=customXml/itemProps1.xml><?xml version="1.0" encoding="utf-8"?>
<ds:datastoreItem xmlns:ds="http://schemas.openxmlformats.org/officeDocument/2006/customXml" ds:itemID="{E1356696-1B28-4FEB-8286-9AB0C0AEDB1C}">
  <ds:schemaRefs/>
</ds:datastoreItem>
</file>

<file path=customXml/itemProps2.xml><?xml version="1.0" encoding="utf-8"?>
<ds:datastoreItem xmlns:ds="http://schemas.openxmlformats.org/officeDocument/2006/customXml" ds:itemID="{304CF217-3C90-4AA0-B541-CE45F9BD30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1334</Words>
  <Application>Microsoft Office PowerPoint</Application>
  <PresentationFormat>Benutzerdefiniert</PresentationFormat>
  <Paragraphs>298</Paragraphs>
  <Slides>18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Bosch Office Sans</vt:lpstr>
      <vt:lpstr>Calibri</vt:lpstr>
      <vt:lpstr>Wingdings 3</vt:lpstr>
      <vt:lpstr>Bosch NG</vt:lpstr>
      <vt:lpstr>Requirements and Objectives for holistic PLM </vt:lpstr>
      <vt:lpstr>1. Vision | Example: Field data analytics &amp; usage </vt:lpstr>
      <vt:lpstr>1. Starting Point &amp; Journey</vt:lpstr>
      <vt:lpstr>An Industrial Change and the Role of Engineering IT</vt:lpstr>
      <vt:lpstr>Engineering IT Approach </vt:lpstr>
      <vt:lpstr>Methodology and Results</vt:lpstr>
      <vt:lpstr>2. Results of Interviews</vt:lpstr>
      <vt:lpstr>Digitalization focus of Business Units1</vt:lpstr>
      <vt:lpstr>Assessment of Technologies (given)</vt:lpstr>
      <vt:lpstr>BU-Challenges in the V-Model</vt:lpstr>
      <vt:lpstr>Collaboration and initiatives in the BUs </vt:lpstr>
      <vt:lpstr>Towards an ITE True North and Roadmap</vt:lpstr>
      <vt:lpstr>3. Conclusion</vt:lpstr>
      <vt:lpstr>Guiding Principles from a Bosch Perspective</vt:lpstr>
      <vt:lpstr>Engineering PLM &amp; HPLM</vt:lpstr>
      <vt:lpstr>Objectives &amp; Conclusion</vt:lpstr>
      <vt:lpstr>Thank You for Your Attention</vt:lpstr>
      <vt:lpstr>Assessment of Trends (given)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SC-ITE Digitalisation in Engineering   Program Proposal</dc:title>
  <dc:creator>Schaible Holger (CI/ITE)</dc:creator>
  <cp:lastModifiedBy>Kramer Olaf (CI/ITE)</cp:lastModifiedBy>
  <cp:revision>246</cp:revision>
  <dcterms:created xsi:type="dcterms:W3CDTF">2019-01-24T09:33:14Z</dcterms:created>
  <dcterms:modified xsi:type="dcterms:W3CDTF">2019-05-28T18:48:01Z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